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5" r:id="rId15"/>
    <p:sldId id="270" r:id="rId16"/>
    <p:sldId id="271" r:id="rId17"/>
    <p:sldId id="272" r:id="rId18"/>
    <p:sldId id="273" r:id="rId19"/>
    <p:sldId id="274" r:id="rId20"/>
    <p:sldId id="276" r:id="rId21"/>
    <p:sldId id="283" r:id="rId22"/>
    <p:sldId id="267" r:id="rId23"/>
    <p:sldId id="279" r:id="rId24"/>
    <p:sldId id="282" r:id="rId25"/>
    <p:sldId id="280" r:id="rId26"/>
    <p:sldId id="281" r:id="rId27"/>
    <p:sldId id="284" r:id="rId28"/>
    <p:sldId id="285" r:id="rId29"/>
    <p:sldId id="288" r:id="rId30"/>
    <p:sldId id="286" r:id="rId31"/>
    <p:sldId id="287" r:id="rId32"/>
    <p:sldId id="290"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 id="302" r:id="rId47"/>
  </p:sldIdLst>
  <p:sldSz cx="12192000" cy="6858000"/>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800"/>
    <a:srgbClr val="FFFFFF"/>
    <a:srgbClr val="141007"/>
    <a:srgbClr val="4E0101"/>
    <a:srgbClr val="CDFAFF"/>
    <a:srgbClr val="001D36"/>
    <a:srgbClr val="F7F7F7"/>
    <a:srgbClr val="119CB3"/>
    <a:srgbClr val="067478"/>
    <a:srgbClr val="018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117804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334813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11350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379087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422373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272880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23350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310567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105882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112031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F4A32B5-41E0-47A4-880B-7A57A05C53FC}" type="datetimeFigureOut">
              <a:rPr lang="it-IT" smtClean="0"/>
              <a:pPr/>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829090-E582-4C64-9E46-D7763FE8074B}" type="slidenum">
              <a:rPr lang="it-IT" smtClean="0"/>
              <a:pPr/>
              <a:t>‹N›</a:t>
            </a:fld>
            <a:endParaRPr lang="it-IT"/>
          </a:p>
        </p:txBody>
      </p:sp>
    </p:spTree>
    <p:extLst>
      <p:ext uri="{BB962C8B-B14F-4D97-AF65-F5344CB8AC3E}">
        <p14:creationId xmlns:p14="http://schemas.microsoft.com/office/powerpoint/2010/main" val="311996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A32B5-41E0-47A4-880B-7A57A05C53FC}" type="datetimeFigureOut">
              <a:rPr lang="it-IT" smtClean="0"/>
              <a:pPr/>
              <a:t>12/12/2016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29090-E582-4C64-9E46-D7763FE8074B}" type="slidenum">
              <a:rPr lang="it-IT" smtClean="0"/>
              <a:pPr/>
              <a:t>‹N›</a:t>
            </a:fld>
            <a:endParaRPr lang="it-IT"/>
          </a:p>
        </p:txBody>
      </p:sp>
    </p:spTree>
    <p:extLst>
      <p:ext uri="{BB962C8B-B14F-4D97-AF65-F5344CB8AC3E}">
        <p14:creationId xmlns:p14="http://schemas.microsoft.com/office/powerpoint/2010/main" val="407199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C_NKgHF1M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hyperlink" Target="http://study.com/academy/lesson/what-is-thermal-energy-definition-examples.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5yOhSIAIPRE" TargetMode="External"/><Relationship Id="rId1" Type="http://schemas.openxmlformats.org/officeDocument/2006/relationships/slideLayout" Target="../slideLayouts/slideLayout7.xml"/><Relationship Id="rId5" Type="http://schemas.openxmlformats.org/officeDocument/2006/relationships/hyperlink" Target="https://www.youtube.com/watch?v=MBrTDKc9YZ0"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21%20Traccia%20Audio.mp3"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file:///G:\Cairoli\4DSU\E-CLIL\17%20Traccia%20Audio.mp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tdflashzone.net23.net/index.php?p=2_73"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hyperlink" Target="23%20Traccia%20Audio.mp3"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5.wmf"/></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genitronsviluppo.com/wp-content/uploads/2008/04/calore_umano_energia_uomo_microchip_alimentazione_calore_mit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483" y="0"/>
            <a:ext cx="6142517" cy="3613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C2lpppsJvZIwLgz7VY170IAzXv4hD6-BxtNsvRBH1z9kagG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5010"/>
            <a:ext cx="6049483" cy="4032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397829" y="3613245"/>
            <a:ext cx="3556000" cy="1446550"/>
          </a:xfrm>
          <a:prstGeom prst="rect">
            <a:avLst/>
          </a:prstGeom>
          <a:noFill/>
        </p:spPr>
        <p:txBody>
          <a:bodyPr wrap="square" rtlCol="0">
            <a:spAutoFit/>
          </a:bodyPr>
          <a:lstStyle/>
          <a:p>
            <a:r>
              <a:rPr lang="it-IT" sz="8800" b="1"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Comic Sans MS" panose="030F0702030302020204" pitchFamily="66" charset="0"/>
              </a:rPr>
              <a:t>HEAT</a:t>
            </a:r>
          </a:p>
        </p:txBody>
      </p:sp>
    </p:spTree>
    <p:extLst>
      <p:ext uri="{BB962C8B-B14F-4D97-AF65-F5344CB8AC3E}">
        <p14:creationId xmlns:p14="http://schemas.microsoft.com/office/powerpoint/2010/main" val="113820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5000">
              <a:schemeClr val="accent1">
                <a:lumMod val="40000"/>
                <a:lumOff val="60000"/>
              </a:schemeClr>
            </a:gs>
            <a:gs pos="77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1008184" y="749496"/>
            <a:ext cx="10070124" cy="830997"/>
          </a:xfrm>
          <a:prstGeom prst="rect">
            <a:avLst/>
          </a:prstGeom>
        </p:spPr>
        <p:txBody>
          <a:bodyPr wrap="square">
            <a:spAutoFit/>
          </a:bodyPr>
          <a:lstStyle/>
          <a:p>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 absorbed energy is not used to change the average kinetic energy of the molecules.</a:t>
            </a:r>
            <a:endParaRPr lang="it-IT" sz="2400" dirty="0"/>
          </a:p>
        </p:txBody>
      </p:sp>
      <p:sp>
        <p:nvSpPr>
          <p:cNvPr id="5" name="Rettangolo 4"/>
          <p:cNvSpPr/>
          <p:nvPr/>
        </p:nvSpPr>
        <p:spPr>
          <a:xfrm>
            <a:off x="1008184" y="2321059"/>
            <a:ext cx="6219093" cy="2677656"/>
          </a:xfrm>
          <a:prstGeom prst="rect">
            <a:avLst/>
          </a:prstGeom>
        </p:spPr>
        <p:txBody>
          <a:bodyPr wrap="square">
            <a:spAutoFit/>
          </a:bodyPr>
          <a:lstStyle/>
          <a:p>
            <a:r>
              <a:rPr lang="en-GB" sz="2400" u="sng"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 energy is used to change the bonding between the molecules</a:t>
            </a:r>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Changing the manner in which the molecules bond to one another can require an absorption of energy (heat) as in the case of melting, or require a release of energy (heat) as in the case of freezing</a:t>
            </a:r>
            <a:endParaRPr lang="it-IT" sz="2400" dirty="0"/>
          </a:p>
        </p:txBody>
      </p:sp>
      <p:pic>
        <p:nvPicPr>
          <p:cNvPr id="5122" name="Picture 2" descr="https://encrypted-tbn1.gstatic.com/images?q=tbn:ANd9GcQeBSXCSLweAHLvCl9UM4DSzbR965IoAZFIesnIbx39qiXLF9rivvNu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360" y="2170966"/>
            <a:ext cx="3326179" cy="249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4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5000">
              <a:schemeClr val="accent1">
                <a:lumMod val="40000"/>
                <a:lumOff val="60000"/>
              </a:schemeClr>
            </a:gs>
            <a:gs pos="77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CasellaDiTesto 1"/>
          <p:cNvSpPr txBox="1"/>
          <p:nvPr/>
        </p:nvSpPr>
        <p:spPr>
          <a:xfrm>
            <a:off x="3077308" y="580291"/>
            <a:ext cx="5873261" cy="523220"/>
          </a:xfrm>
          <a:prstGeom prst="rect">
            <a:avLst/>
          </a:prstGeom>
          <a:noFill/>
        </p:spPr>
        <p:txBody>
          <a:bodyPr wrap="square" rtlCol="0">
            <a:spAutoFit/>
          </a:bodyPr>
          <a:lstStyle/>
          <a:p>
            <a:r>
              <a:rPr lang="it-IT" sz="2800" b="1" dirty="0">
                <a:latin typeface="Comic Sans MS" panose="030F0702030302020204" pitchFamily="66" charset="0"/>
              </a:rPr>
              <a:t>UNIT OF MEASURE OF HEAT</a:t>
            </a:r>
          </a:p>
        </p:txBody>
      </p:sp>
      <p:sp>
        <p:nvSpPr>
          <p:cNvPr id="3" name="CasellaDiTesto 2"/>
          <p:cNvSpPr txBox="1"/>
          <p:nvPr/>
        </p:nvSpPr>
        <p:spPr>
          <a:xfrm>
            <a:off x="1670539" y="1611151"/>
            <a:ext cx="2497015" cy="523220"/>
          </a:xfrm>
          <a:prstGeom prst="rect">
            <a:avLst/>
          </a:prstGeom>
          <a:noFill/>
        </p:spPr>
        <p:txBody>
          <a:bodyPr wrap="square" rtlCol="0">
            <a:spAutoFit/>
          </a:bodyPr>
          <a:lstStyle/>
          <a:p>
            <a:r>
              <a:rPr lang="it-IT" sz="2800" dirty="0" err="1">
                <a:latin typeface="Comic Sans MS" panose="030F0702030302020204" pitchFamily="66" charset="0"/>
              </a:rPr>
              <a:t>Heat</a:t>
            </a:r>
            <a:r>
              <a:rPr lang="it-IT" sz="2800" dirty="0">
                <a:latin typeface="Comic Sans MS" panose="030F0702030302020204" pitchFamily="66" charset="0"/>
              </a:rPr>
              <a:t>=</a:t>
            </a:r>
            <a:r>
              <a:rPr lang="it-IT" sz="2800" dirty="0" err="1">
                <a:latin typeface="Comic Sans MS" panose="030F0702030302020204" pitchFamily="66" charset="0"/>
              </a:rPr>
              <a:t>energy</a:t>
            </a:r>
            <a:endParaRPr lang="it-IT" sz="2800" dirty="0">
              <a:latin typeface="Comic Sans MS" panose="030F0702030302020204" pitchFamily="66" charset="0"/>
            </a:endParaRPr>
          </a:p>
        </p:txBody>
      </p:sp>
      <p:sp>
        <p:nvSpPr>
          <p:cNvPr id="4" name="Freccia a destra 3"/>
          <p:cNvSpPr/>
          <p:nvPr/>
        </p:nvSpPr>
        <p:spPr>
          <a:xfrm>
            <a:off x="5416061" y="1688122"/>
            <a:ext cx="1776046" cy="3692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8440615" y="1604517"/>
            <a:ext cx="1863970" cy="523220"/>
          </a:xfrm>
          <a:prstGeom prst="rect">
            <a:avLst/>
          </a:prstGeom>
          <a:noFill/>
        </p:spPr>
        <p:txBody>
          <a:bodyPr wrap="square" rtlCol="0">
            <a:spAutoFit/>
          </a:bodyPr>
          <a:lstStyle/>
          <a:p>
            <a:r>
              <a:rPr lang="it-IT" sz="2800" dirty="0">
                <a:latin typeface="Comic Sans MS" panose="030F0702030302020204" pitchFamily="66" charset="0"/>
              </a:rPr>
              <a:t>joule=J</a:t>
            </a:r>
          </a:p>
        </p:txBody>
      </p:sp>
      <p:sp>
        <p:nvSpPr>
          <p:cNvPr id="6" name="CasellaDiTesto 5"/>
          <p:cNvSpPr txBox="1"/>
          <p:nvPr/>
        </p:nvSpPr>
        <p:spPr>
          <a:xfrm>
            <a:off x="597878" y="3012058"/>
            <a:ext cx="10480430" cy="1200329"/>
          </a:xfrm>
          <a:prstGeom prst="rect">
            <a:avLst/>
          </a:prstGeom>
          <a:noFill/>
        </p:spPr>
        <p:txBody>
          <a:bodyPr wrap="square" rtlCol="0">
            <a:spAutoFit/>
          </a:bodyPr>
          <a:lstStyle/>
          <a:p>
            <a:r>
              <a:rPr lang="it-IT" sz="2400" dirty="0" err="1">
                <a:latin typeface="Comic Sans MS" panose="030F0702030302020204" pitchFamily="66" charset="0"/>
              </a:rPr>
              <a:t>Actually</a:t>
            </a:r>
            <a:r>
              <a:rPr lang="it-IT" sz="2400" dirty="0">
                <a:latin typeface="Comic Sans MS" panose="030F0702030302020204" pitchFamily="66" charset="0"/>
              </a:rPr>
              <a:t>, </a:t>
            </a:r>
            <a:r>
              <a:rPr lang="it-IT" sz="2400" dirty="0" err="1">
                <a:latin typeface="Comic Sans MS" panose="030F0702030302020204" pitchFamily="66" charset="0"/>
              </a:rPr>
              <a:t>scientists</a:t>
            </a:r>
            <a:r>
              <a:rPr lang="it-IT" sz="2400" dirty="0">
                <a:latin typeface="Comic Sans MS" panose="030F0702030302020204" pitchFamily="66" charset="0"/>
              </a:rPr>
              <a:t> </a:t>
            </a:r>
            <a:r>
              <a:rPr lang="it-IT" sz="2400" dirty="0" err="1">
                <a:latin typeface="Comic Sans MS" panose="030F0702030302020204" pitchFamily="66" charset="0"/>
              </a:rPr>
              <a:t>often</a:t>
            </a:r>
            <a:r>
              <a:rPr lang="it-IT" sz="2400" dirty="0">
                <a:latin typeface="Comic Sans MS" panose="030F0702030302020204" pitchFamily="66" charset="0"/>
              </a:rPr>
              <a:t> use 1 calorie (1cal)</a:t>
            </a:r>
            <a:r>
              <a:rPr lang="en-US" sz="2400" dirty="0">
                <a:latin typeface="Comic Sans MS" panose="030F0702030302020204" pitchFamily="66" charset="0"/>
              </a:rPr>
              <a:t> defined as the amount of energy transfer necessary to raise the temperature of 1 g of water from 14.5°C to 15.5 °C</a:t>
            </a:r>
            <a:endParaRPr lang="it-IT" sz="2400" dirty="0">
              <a:latin typeface="Comic Sans MS" panose="030F0702030302020204" pitchFamily="66" charset="0"/>
            </a:endParaRPr>
          </a:p>
        </p:txBody>
      </p:sp>
      <p:sp>
        <p:nvSpPr>
          <p:cNvPr id="7" name="CasellaDiTesto 6"/>
          <p:cNvSpPr txBox="1"/>
          <p:nvPr/>
        </p:nvSpPr>
        <p:spPr>
          <a:xfrm>
            <a:off x="4958861" y="5069658"/>
            <a:ext cx="2373923" cy="523220"/>
          </a:xfrm>
          <a:prstGeom prst="rect">
            <a:avLst/>
          </a:prstGeom>
          <a:noFill/>
        </p:spPr>
        <p:txBody>
          <a:bodyPr wrap="square" rtlCol="0">
            <a:spAutoFit/>
          </a:bodyPr>
          <a:lstStyle/>
          <a:p>
            <a:r>
              <a:rPr lang="it-IT" sz="2800" dirty="0">
                <a:latin typeface="Comic Sans MS" panose="030F0702030302020204" pitchFamily="66" charset="0"/>
              </a:rPr>
              <a:t>1Cal=1kcal</a:t>
            </a:r>
          </a:p>
        </p:txBody>
      </p:sp>
    </p:spTree>
    <p:extLst>
      <p:ext uri="{BB962C8B-B14F-4D97-AF65-F5344CB8AC3E}">
        <p14:creationId xmlns:p14="http://schemas.microsoft.com/office/powerpoint/2010/main" val="242750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bg1">
                <a:lumMod val="95000"/>
              </a:schemeClr>
            </a:gs>
            <a:gs pos="39000">
              <a:srgbClr val="92D050"/>
            </a:gs>
            <a:gs pos="100000">
              <a:srgbClr val="92D050">
                <a:tint val="23500"/>
                <a:satMod val="160000"/>
              </a:srgbClr>
            </a:gs>
          </a:gsLst>
          <a:lin ang="16200000" scaled="1"/>
        </a:gradFill>
        <a:effectLst/>
      </p:bgPr>
    </p:bg>
    <p:spTree>
      <p:nvGrpSpPr>
        <p:cNvPr id="1" name=""/>
        <p:cNvGrpSpPr/>
        <p:nvPr/>
      </p:nvGrpSpPr>
      <p:grpSpPr>
        <a:xfrm>
          <a:off x="0" y="0"/>
          <a:ext cx="0" cy="0"/>
          <a:chOff x="0" y="0"/>
          <a:chExt cx="0" cy="0"/>
        </a:xfrm>
      </p:grpSpPr>
      <p:sp>
        <p:nvSpPr>
          <p:cNvPr id="2" name="Rettangolo 1"/>
          <p:cNvSpPr/>
          <p:nvPr/>
        </p:nvSpPr>
        <p:spPr>
          <a:xfrm>
            <a:off x="2326292" y="544206"/>
            <a:ext cx="7201010" cy="531877"/>
          </a:xfrm>
          <a:prstGeom prst="rect">
            <a:avLst/>
          </a:prstGeom>
        </p:spPr>
        <p:txBody>
          <a:bodyPr wrap="none">
            <a:spAutoFit/>
          </a:bodyPr>
          <a:lstStyle/>
          <a:p>
            <a:pPr>
              <a:lnSpc>
                <a:spcPct val="107000"/>
              </a:lnSpc>
              <a:spcAft>
                <a:spcPts val="80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HEAT CAPACITY AND SPECIFIC HEAT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descr="http://progettomatematica.dm.unibo.it/ARCHIMEDE/bernoc6.jpeg"/>
          <p:cNvPicPr/>
          <p:nvPr/>
        </p:nvPicPr>
        <p:blipFill>
          <a:blip r:embed="rId2" cstate="print"/>
          <a:srcRect/>
          <a:stretch>
            <a:fillRect/>
          </a:stretch>
        </p:blipFill>
        <p:spPr bwMode="auto">
          <a:xfrm>
            <a:off x="3311416" y="1076083"/>
            <a:ext cx="838200" cy="952500"/>
          </a:xfrm>
          <a:prstGeom prst="rect">
            <a:avLst/>
          </a:prstGeom>
          <a:noFill/>
        </p:spPr>
      </p:pic>
      <p:sp>
        <p:nvSpPr>
          <p:cNvPr id="5" name="CasellaDiTesto 4"/>
          <p:cNvSpPr txBox="1"/>
          <p:nvPr/>
        </p:nvSpPr>
        <p:spPr>
          <a:xfrm>
            <a:off x="4313894" y="1505363"/>
            <a:ext cx="3024336" cy="523220"/>
          </a:xfrm>
          <a:prstGeom prst="rect">
            <a:avLst/>
          </a:prstGeom>
          <a:noFill/>
        </p:spPr>
        <p:txBody>
          <a:bodyPr wrap="square" rtlCol="0">
            <a:spAutoFit/>
          </a:bodyPr>
          <a:lstStyle/>
          <a:p>
            <a:pPr algn="ctr"/>
            <a:r>
              <a:rPr lang="en-US" sz="2800" b="1" dirty="0">
                <a:solidFill>
                  <a:srgbClr val="FF0000"/>
                </a:solidFill>
                <a:latin typeface="Comic Sans MS"/>
                <a:ea typeface="Calibri"/>
                <a:cs typeface="Times New Roman"/>
              </a:rPr>
              <a:t>ACTIVITIES</a:t>
            </a:r>
            <a:endParaRPr lang="it-IT" sz="2800" dirty="0"/>
          </a:p>
        </p:txBody>
      </p:sp>
      <p:sp>
        <p:nvSpPr>
          <p:cNvPr id="6" name="CasellaDiTesto 5"/>
          <p:cNvSpPr txBox="1"/>
          <p:nvPr/>
        </p:nvSpPr>
        <p:spPr>
          <a:xfrm>
            <a:off x="534739" y="3792425"/>
            <a:ext cx="10784115" cy="523220"/>
          </a:xfrm>
          <a:prstGeom prst="rect">
            <a:avLst/>
          </a:prstGeom>
          <a:noFill/>
        </p:spPr>
        <p:txBody>
          <a:bodyPr wrap="square" rtlCol="0">
            <a:spAutoFit/>
          </a:bodyPr>
          <a:lstStyle/>
          <a:p>
            <a:r>
              <a:rPr lang="it-IT" sz="2800" dirty="0">
                <a:solidFill>
                  <a:srgbClr val="00B050"/>
                </a:solidFill>
                <a:latin typeface="Comic Sans MS" panose="030F0702030302020204" pitchFamily="66" charset="0"/>
              </a:rPr>
              <a:t>Watch the             and, in </a:t>
            </a:r>
            <a:r>
              <a:rPr lang="it-IT" sz="2800" dirty="0" err="1">
                <a:solidFill>
                  <a:srgbClr val="00B050"/>
                </a:solidFill>
                <a:latin typeface="Comic Sans MS" panose="030F0702030302020204" pitchFamily="66" charset="0"/>
              </a:rPr>
              <a:t>pairs</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try</a:t>
            </a:r>
            <a:r>
              <a:rPr lang="it-IT" sz="2800" dirty="0">
                <a:solidFill>
                  <a:srgbClr val="00B050"/>
                </a:solidFill>
                <a:latin typeface="Comic Sans MS" panose="030F0702030302020204" pitchFamily="66" charset="0"/>
              </a:rPr>
              <a:t> to </a:t>
            </a:r>
            <a:r>
              <a:rPr lang="it-IT" sz="2800" dirty="0" err="1">
                <a:solidFill>
                  <a:srgbClr val="00B050"/>
                </a:solidFill>
                <a:latin typeface="Comic Sans MS" panose="030F0702030302020204" pitchFamily="66" charset="0"/>
              </a:rPr>
              <a:t>summarise</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its</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content</a:t>
            </a:r>
            <a:r>
              <a:rPr lang="it-IT" sz="2800" dirty="0">
                <a:solidFill>
                  <a:srgbClr val="00B050"/>
                </a:solidFill>
                <a:latin typeface="Comic Sans MS" panose="030F0702030302020204" pitchFamily="66" charset="0"/>
              </a:rPr>
              <a:t>.   </a:t>
            </a:r>
          </a:p>
        </p:txBody>
      </p:sp>
      <p:sp>
        <p:nvSpPr>
          <p:cNvPr id="7" name="CasellaDiTesto 6"/>
          <p:cNvSpPr txBox="1"/>
          <p:nvPr/>
        </p:nvSpPr>
        <p:spPr>
          <a:xfrm>
            <a:off x="2605101" y="3792425"/>
            <a:ext cx="1125415" cy="461665"/>
          </a:xfrm>
          <a:prstGeom prst="rect">
            <a:avLst/>
          </a:prstGeom>
          <a:solidFill>
            <a:srgbClr val="FFFF00"/>
          </a:solidFill>
        </p:spPr>
        <p:txBody>
          <a:bodyPr wrap="square" rtlCol="0">
            <a:spAutoFit/>
          </a:bodyPr>
          <a:lstStyle/>
          <a:p>
            <a:r>
              <a:rPr lang="it-IT" sz="2400" dirty="0">
                <a:latin typeface="Comic Sans MS" panose="030F0702030302020204" pitchFamily="66" charset="0"/>
                <a:hlinkClick r:id="rId3"/>
              </a:rPr>
              <a:t>video</a:t>
            </a:r>
            <a:endParaRPr lang="it-IT" sz="2400" dirty="0">
              <a:latin typeface="Comic Sans MS" panose="030F0702030302020204" pitchFamily="66" charset="0"/>
            </a:endParaRPr>
          </a:p>
        </p:txBody>
      </p:sp>
    </p:spTree>
    <p:extLst>
      <p:ext uri="{BB962C8B-B14F-4D97-AF65-F5344CB8AC3E}">
        <p14:creationId xmlns:p14="http://schemas.microsoft.com/office/powerpoint/2010/main" val="10969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bg1">
                <a:lumMod val="95000"/>
              </a:schemeClr>
            </a:gs>
            <a:gs pos="39000">
              <a:srgbClr val="92D050"/>
            </a:gs>
            <a:gs pos="100000">
              <a:srgbClr val="92D050">
                <a:tint val="23500"/>
                <a:satMod val="160000"/>
              </a:srgb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1925877902"/>
              </p:ext>
            </p:extLst>
          </p:nvPr>
        </p:nvGraphicFramePr>
        <p:xfrm>
          <a:off x="4494333" y="529859"/>
          <a:ext cx="2351781" cy="964833"/>
        </p:xfrm>
        <a:graphic>
          <a:graphicData uri="http://schemas.openxmlformats.org/presentationml/2006/ole">
            <mc:AlternateContent xmlns:mc="http://schemas.openxmlformats.org/markup-compatibility/2006">
              <mc:Choice xmlns:v="urn:schemas-microsoft-com:vml" Requires="v">
                <p:oleObj spid="_x0000_s6308" name="Equazione" r:id="rId3" imgW="494870" imgH="203024" progId="Equation.3">
                  <p:embed/>
                </p:oleObj>
              </mc:Choice>
              <mc:Fallback>
                <p:oleObj name="Equazione" r:id="rId3" imgW="494870" imgH="203024" progId="Equation.3">
                  <p:embed/>
                  <p:pic>
                    <p:nvPicPr>
                      <p:cNvPr id="0"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33" y="529859"/>
                        <a:ext cx="2351781" cy="964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2001688637"/>
              </p:ext>
            </p:extLst>
          </p:nvPr>
        </p:nvGraphicFramePr>
        <p:xfrm>
          <a:off x="1700823" y="2332160"/>
          <a:ext cx="2230438" cy="1746250"/>
        </p:xfrm>
        <a:graphic>
          <a:graphicData uri="http://schemas.openxmlformats.org/presentationml/2006/ole">
            <mc:AlternateContent xmlns:mc="http://schemas.openxmlformats.org/markup-compatibility/2006">
              <mc:Choice xmlns:v="urn:schemas-microsoft-com:vml" Requires="v">
                <p:oleObj spid="_x0000_s6309" name="Equazione" r:id="rId5" imgW="469900" imgH="368300" progId="Equation.3">
                  <p:embed/>
                </p:oleObj>
              </mc:Choice>
              <mc:Fallback>
                <p:oleObj name="Equazione" r:id="rId5" imgW="469900" imgH="368300" progId="Equation.3">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823" y="2332160"/>
                        <a:ext cx="2230438" cy="174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nettore 2 5"/>
          <p:cNvCxnSpPr/>
          <p:nvPr/>
        </p:nvCxnSpPr>
        <p:spPr>
          <a:xfrm>
            <a:off x="4044462" y="3235569"/>
            <a:ext cx="13012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433402" y="2773904"/>
            <a:ext cx="5820752" cy="1938992"/>
          </a:xfrm>
          <a:prstGeom prst="rect">
            <a:avLst/>
          </a:prstGeom>
          <a:noFill/>
        </p:spPr>
        <p:txBody>
          <a:bodyPr wrap="square" rtlCol="0">
            <a:spAutoFit/>
          </a:bodyPr>
          <a:lstStyle/>
          <a:p>
            <a:r>
              <a:rPr lang="it-IT" sz="2400" dirty="0">
                <a:latin typeface="Comic Sans MS" panose="030F0702030302020204" pitchFamily="66" charset="0"/>
              </a:rPr>
              <a:t>HEAT CAPACITY, </a:t>
            </a:r>
            <a:r>
              <a:rPr lang="en-US" sz="2400" dirty="0">
                <a:latin typeface="Comic Sans MS" panose="030F0702030302020204" pitchFamily="66" charset="0"/>
              </a:rPr>
              <a:t>the amount of energy required to raise the temperature of a particular sample of a substance by 1°C.</a:t>
            </a:r>
          </a:p>
          <a:p>
            <a:r>
              <a:rPr lang="en-US" sz="2400" dirty="0">
                <a:latin typeface="Comic Sans MS" panose="030F0702030302020204" pitchFamily="66" charset="0"/>
              </a:rPr>
              <a:t>Unit of measure: j/K – j/°C</a:t>
            </a:r>
            <a:endParaRPr lang="it-IT" sz="2400" dirty="0">
              <a:latin typeface="Comic Sans MS" panose="030F0702030302020204" pitchFamily="66" charset="0"/>
            </a:endParaRPr>
          </a:p>
        </p:txBody>
      </p:sp>
      <p:cxnSp>
        <p:nvCxnSpPr>
          <p:cNvPr id="8" name="Connettore 2 7"/>
          <p:cNvCxnSpPr/>
          <p:nvPr/>
        </p:nvCxnSpPr>
        <p:spPr>
          <a:xfrm>
            <a:off x="2263227" y="4078410"/>
            <a:ext cx="552815" cy="9390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512277" y="5253444"/>
            <a:ext cx="6831501" cy="830997"/>
          </a:xfrm>
          <a:prstGeom prst="rect">
            <a:avLst/>
          </a:prstGeom>
          <a:noFill/>
        </p:spPr>
        <p:txBody>
          <a:bodyPr wrap="square" rtlCol="0">
            <a:spAutoFit/>
          </a:bodyPr>
          <a:lstStyle/>
          <a:p>
            <a:r>
              <a:rPr lang="it-IT" sz="2400" dirty="0" err="1">
                <a:latin typeface="Comic Sans MS" panose="030F0702030302020204" pitchFamily="66" charset="0"/>
              </a:rPr>
              <a:t>Difference</a:t>
            </a:r>
            <a:r>
              <a:rPr lang="it-IT" sz="2400" dirty="0">
                <a:latin typeface="Comic Sans MS" panose="030F0702030302020204" pitchFamily="66" charset="0"/>
              </a:rPr>
              <a:t>  </a:t>
            </a:r>
            <a:r>
              <a:rPr lang="it-IT" sz="2400" dirty="0" err="1">
                <a:latin typeface="Comic Sans MS" panose="030F0702030302020204" pitchFamily="66" charset="0"/>
              </a:rPr>
              <a:t>between</a:t>
            </a:r>
            <a:r>
              <a:rPr lang="it-IT" sz="2400" dirty="0">
                <a:latin typeface="Comic Sans MS" panose="030F0702030302020204" pitchFamily="66" charset="0"/>
              </a:rPr>
              <a:t> the </a:t>
            </a:r>
            <a:r>
              <a:rPr lang="it-IT" sz="2400" dirty="0" err="1">
                <a:latin typeface="Comic Sans MS" panose="030F0702030302020204" pitchFamily="66" charset="0"/>
              </a:rPr>
              <a:t>final</a:t>
            </a:r>
            <a:r>
              <a:rPr lang="it-IT" sz="2400" dirty="0">
                <a:latin typeface="Comic Sans MS" panose="030F0702030302020204" pitchFamily="66" charset="0"/>
              </a:rPr>
              <a:t> temperature of the </a:t>
            </a:r>
            <a:r>
              <a:rPr lang="it-IT" sz="2400" dirty="0" err="1">
                <a:latin typeface="Comic Sans MS" panose="030F0702030302020204" pitchFamily="66" charset="0"/>
              </a:rPr>
              <a:t>system</a:t>
            </a:r>
            <a:r>
              <a:rPr lang="it-IT" sz="2400" dirty="0">
                <a:latin typeface="Comic Sans MS" panose="030F0702030302020204" pitchFamily="66" charset="0"/>
              </a:rPr>
              <a:t> and </a:t>
            </a:r>
            <a:r>
              <a:rPr lang="it-IT" sz="2400" dirty="0" err="1">
                <a:latin typeface="Comic Sans MS" panose="030F0702030302020204" pitchFamily="66" charset="0"/>
              </a:rPr>
              <a:t>its</a:t>
            </a:r>
            <a:r>
              <a:rPr lang="it-IT" sz="2400" dirty="0">
                <a:latin typeface="Comic Sans MS" panose="030F0702030302020204" pitchFamily="66" charset="0"/>
              </a:rPr>
              <a:t> </a:t>
            </a:r>
            <a:r>
              <a:rPr lang="it-IT" sz="2400" dirty="0" err="1">
                <a:latin typeface="Comic Sans MS" panose="030F0702030302020204" pitchFamily="66" charset="0"/>
              </a:rPr>
              <a:t>initial</a:t>
            </a:r>
            <a:r>
              <a:rPr lang="it-IT" sz="2400" dirty="0">
                <a:latin typeface="Comic Sans MS" panose="030F0702030302020204" pitchFamily="66" charset="0"/>
              </a:rPr>
              <a:t> temperature: </a:t>
            </a:r>
            <a:r>
              <a:rPr lang="it-IT" sz="2400" dirty="0" err="1">
                <a:latin typeface="Comic Sans MS" panose="030F0702030302020204" pitchFamily="66" charset="0"/>
              </a:rPr>
              <a:t>t</a:t>
            </a:r>
            <a:r>
              <a:rPr lang="it-IT" sz="2400" baseline="-25000" dirty="0" err="1">
                <a:latin typeface="Comic Sans MS" panose="030F0702030302020204" pitchFamily="66" charset="0"/>
              </a:rPr>
              <a:t>f</a:t>
            </a:r>
            <a:r>
              <a:rPr lang="it-IT" sz="2400" dirty="0">
                <a:latin typeface="Comic Sans MS" panose="030F0702030302020204" pitchFamily="66" charset="0"/>
              </a:rPr>
              <a:t>-t</a:t>
            </a:r>
            <a:r>
              <a:rPr lang="it-IT" sz="2400" baseline="-25000" dirty="0">
                <a:latin typeface="Comic Sans MS" panose="030F0702030302020204" pitchFamily="66" charset="0"/>
              </a:rPr>
              <a:t>i</a:t>
            </a:r>
            <a:r>
              <a:rPr lang="it-IT" sz="2400" dirty="0">
                <a:latin typeface="Comic Sans MS" panose="030F0702030302020204" pitchFamily="66" charset="0"/>
              </a:rPr>
              <a:t> </a:t>
            </a:r>
          </a:p>
        </p:txBody>
      </p:sp>
      <p:cxnSp>
        <p:nvCxnSpPr>
          <p:cNvPr id="11" name="Connettore 2 10"/>
          <p:cNvCxnSpPr/>
          <p:nvPr/>
        </p:nvCxnSpPr>
        <p:spPr>
          <a:xfrm flipH="1" flipV="1">
            <a:off x="1512277" y="2071372"/>
            <a:ext cx="562404" cy="521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05224" y="1217695"/>
            <a:ext cx="3639238" cy="830997"/>
          </a:xfrm>
          <a:prstGeom prst="rect">
            <a:avLst/>
          </a:prstGeom>
          <a:noFill/>
        </p:spPr>
        <p:txBody>
          <a:bodyPr wrap="square" rtlCol="0">
            <a:spAutoFit/>
          </a:bodyPr>
          <a:lstStyle/>
          <a:p>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added</a:t>
            </a:r>
            <a:r>
              <a:rPr lang="it-IT" sz="2400" dirty="0">
                <a:latin typeface="Comic Sans MS" panose="030F0702030302020204" pitchFamily="66" charset="0"/>
              </a:rPr>
              <a:t> to or </a:t>
            </a:r>
            <a:r>
              <a:rPr lang="it-IT" sz="2400" dirty="0" err="1">
                <a:latin typeface="Comic Sans MS" panose="030F0702030302020204" pitchFamily="66" charset="0"/>
              </a:rPr>
              <a:t>released</a:t>
            </a:r>
            <a:r>
              <a:rPr lang="it-IT" sz="2400" dirty="0">
                <a:latin typeface="Comic Sans MS" panose="030F0702030302020204" pitchFamily="66" charset="0"/>
              </a:rPr>
              <a:t> by the </a:t>
            </a:r>
            <a:r>
              <a:rPr lang="it-IT" sz="2400" dirty="0" err="1">
                <a:latin typeface="Comic Sans MS" panose="030F0702030302020204" pitchFamily="66" charset="0"/>
              </a:rPr>
              <a:t>system</a:t>
            </a:r>
            <a:r>
              <a:rPr lang="it-IT" dirty="0">
                <a:latin typeface="Comic Sans MS" panose="030F0702030302020204" pitchFamily="66" charset="0"/>
              </a:rPr>
              <a:t> </a:t>
            </a:r>
          </a:p>
        </p:txBody>
      </p:sp>
      <p:sp>
        <p:nvSpPr>
          <p:cNvPr id="2" name="CasellaDiTesto 1"/>
          <p:cNvSpPr txBox="1"/>
          <p:nvPr/>
        </p:nvSpPr>
        <p:spPr>
          <a:xfrm>
            <a:off x="7692572" y="617530"/>
            <a:ext cx="3904342" cy="1200329"/>
          </a:xfrm>
          <a:prstGeom prst="rect">
            <a:avLst/>
          </a:prstGeom>
          <a:noFill/>
        </p:spPr>
        <p:txBody>
          <a:bodyPr wrap="square" rtlCol="0">
            <a:spAutoFit/>
          </a:bodyPr>
          <a:lstStyle/>
          <a:p>
            <a:r>
              <a:rPr lang="it-IT" sz="2400" dirty="0" err="1">
                <a:latin typeface="Comic Sans MS" panose="030F0702030302020204" pitchFamily="66" charset="0"/>
              </a:rPr>
              <a:t>It</a:t>
            </a:r>
            <a:r>
              <a:rPr lang="it-IT" sz="2400" dirty="0">
                <a:latin typeface="Comic Sans MS" panose="030F0702030302020204" pitchFamily="66" charset="0"/>
              </a:rPr>
              <a:t> </a:t>
            </a:r>
            <a:r>
              <a:rPr lang="it-IT" sz="2400" dirty="0" err="1">
                <a:latin typeface="Comic Sans MS" panose="030F0702030302020204" pitchFamily="66" charset="0"/>
              </a:rPr>
              <a:t>depends</a:t>
            </a:r>
            <a:r>
              <a:rPr lang="it-IT" sz="2400" dirty="0">
                <a:latin typeface="Comic Sans MS" panose="030F0702030302020204" pitchFamily="66" charset="0"/>
              </a:rPr>
              <a:t> on the </a:t>
            </a:r>
            <a:r>
              <a:rPr lang="it-IT" sz="2400" dirty="0" err="1">
                <a:latin typeface="Comic Sans MS" panose="030F0702030302020204" pitchFamily="66" charset="0"/>
              </a:rPr>
              <a:t>substance</a:t>
            </a:r>
            <a:r>
              <a:rPr lang="it-IT" sz="2400" dirty="0">
                <a:latin typeface="Comic Sans MS" panose="030F0702030302020204" pitchFamily="66" charset="0"/>
              </a:rPr>
              <a:t> and on the </a:t>
            </a:r>
            <a:r>
              <a:rPr lang="it-IT" sz="2400" dirty="0" err="1">
                <a:latin typeface="Comic Sans MS" panose="030F0702030302020204" pitchFamily="66" charset="0"/>
              </a:rPr>
              <a:t>quantity</a:t>
            </a:r>
            <a:r>
              <a:rPr lang="it-IT" sz="2400" dirty="0">
                <a:latin typeface="Comic Sans MS" panose="030F0702030302020204" pitchFamily="66" charset="0"/>
              </a:rPr>
              <a:t> of </a:t>
            </a:r>
            <a:r>
              <a:rPr lang="it-IT" sz="2400" dirty="0" err="1">
                <a:latin typeface="Comic Sans MS" panose="030F0702030302020204" pitchFamily="66" charset="0"/>
              </a:rPr>
              <a:t>substance</a:t>
            </a:r>
            <a:endParaRPr lang="it-IT" sz="2400" dirty="0">
              <a:latin typeface="Comic Sans MS" panose="030F0702030302020204" pitchFamily="66" charset="0"/>
            </a:endParaRPr>
          </a:p>
        </p:txBody>
      </p:sp>
      <p:cxnSp>
        <p:nvCxnSpPr>
          <p:cNvPr id="9" name="Connettore 2 8"/>
          <p:cNvCxnSpPr/>
          <p:nvPr/>
        </p:nvCxnSpPr>
        <p:spPr>
          <a:xfrm flipV="1">
            <a:off x="7112000" y="1903466"/>
            <a:ext cx="1231778" cy="6894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0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9CB3"/>
        </a:solidFill>
        <a:effectLst/>
      </p:bgPr>
    </p:bg>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230748731"/>
              </p:ext>
            </p:extLst>
          </p:nvPr>
        </p:nvGraphicFramePr>
        <p:xfrm>
          <a:off x="2148114" y="532774"/>
          <a:ext cx="2411413" cy="1746250"/>
        </p:xfrm>
        <a:graphic>
          <a:graphicData uri="http://schemas.openxmlformats.org/presentationml/2006/ole">
            <mc:AlternateContent xmlns:mc="http://schemas.openxmlformats.org/markup-compatibility/2006">
              <mc:Choice xmlns:v="urn:schemas-microsoft-com:vml" Requires="v">
                <p:oleObj spid="_x0000_s12354" name="Equazione" r:id="rId3" imgW="508000" imgH="368300" progId="Equation.3">
                  <p:embed/>
                </p:oleObj>
              </mc:Choice>
              <mc:Fallback>
                <p:oleObj name="Equazione" r:id="rId3" imgW="508000" imgH="368300" progId="Equation.3">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114" y="532774"/>
                        <a:ext cx="2411413" cy="174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373072" y="2758285"/>
            <a:ext cx="12152757" cy="830997"/>
          </a:xfrm>
          <a:prstGeom prst="rect">
            <a:avLst/>
          </a:prstGeom>
          <a:noFill/>
        </p:spPr>
        <p:txBody>
          <a:bodyPr wrap="square" rtlCol="0">
            <a:spAutoFit/>
          </a:bodyPr>
          <a:lstStyle/>
          <a:p>
            <a:r>
              <a:rPr lang="it-IT" sz="2400" dirty="0" err="1">
                <a:latin typeface="Comic Sans MS" panose="030F0702030302020204" pitchFamily="66" charset="0"/>
              </a:rPr>
              <a:t>If</a:t>
            </a:r>
            <a:r>
              <a:rPr lang="it-IT" sz="2400" dirty="0">
                <a:latin typeface="Comic Sans MS" panose="030F0702030302020204" pitchFamily="66" charset="0"/>
              </a:rPr>
              <a:t> an </a:t>
            </a:r>
            <a:r>
              <a:rPr lang="it-IT" sz="2400" dirty="0" err="1">
                <a:latin typeface="Comic Sans MS" panose="030F0702030302020204" pitchFamily="66" charset="0"/>
              </a:rPr>
              <a:t>object</a:t>
            </a:r>
            <a:r>
              <a:rPr lang="it-IT" sz="2400" dirty="0">
                <a:latin typeface="Comic Sans MS" panose="030F0702030302020204" pitchFamily="66" charset="0"/>
              </a:rPr>
              <a:t> </a:t>
            </a:r>
            <a:r>
              <a:rPr lang="it-IT" sz="2400" dirty="0" err="1">
                <a:latin typeface="Comic Sans MS" panose="030F0702030302020204" pitchFamily="66" charset="0"/>
              </a:rPr>
              <a:t>has</a:t>
            </a:r>
            <a:r>
              <a:rPr lang="it-IT" sz="2400" dirty="0">
                <a:latin typeface="Comic Sans MS" panose="030F0702030302020204" pitchFamily="66" charset="0"/>
              </a:rPr>
              <a:t> a </a:t>
            </a:r>
            <a:r>
              <a:rPr lang="it-IT" sz="2400" dirty="0" err="1">
                <a:latin typeface="Comic Sans MS" panose="030F0702030302020204" pitchFamily="66" charset="0"/>
              </a:rPr>
              <a:t>great</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capacity</a:t>
            </a:r>
            <a:r>
              <a:rPr lang="it-IT" sz="2400" dirty="0">
                <a:latin typeface="Comic Sans MS" panose="030F0702030302020204" pitchFamily="66" charset="0"/>
              </a:rPr>
              <a:t>, the </a:t>
            </a:r>
            <a:r>
              <a:rPr lang="it-IT" sz="2400" dirty="0" err="1">
                <a:latin typeface="Comic Sans MS" panose="030F0702030302020204" pitchFamily="66" charset="0"/>
              </a:rPr>
              <a:t>difference</a:t>
            </a:r>
            <a:r>
              <a:rPr lang="it-IT" sz="2400" dirty="0">
                <a:latin typeface="Comic Sans MS" panose="030F0702030302020204" pitchFamily="66" charset="0"/>
              </a:rPr>
              <a:t> in temperature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less</a:t>
            </a:r>
            <a:r>
              <a:rPr lang="it-IT" sz="2400" dirty="0">
                <a:latin typeface="Comic Sans MS" panose="030F0702030302020204" pitchFamily="66" charset="0"/>
              </a:rPr>
              <a:t> </a:t>
            </a:r>
            <a:r>
              <a:rPr lang="it-IT" sz="2400" dirty="0" err="1">
                <a:latin typeface="Comic Sans MS" panose="030F0702030302020204" pitchFamily="66" charset="0"/>
              </a:rPr>
              <a:t>than</a:t>
            </a:r>
            <a:r>
              <a:rPr lang="it-IT" sz="2400" dirty="0">
                <a:latin typeface="Comic Sans MS" panose="030F0702030302020204" pitchFamily="66" charset="0"/>
              </a:rPr>
              <a:t> the </a:t>
            </a:r>
            <a:r>
              <a:rPr lang="it-IT" sz="2400" dirty="0" err="1">
                <a:latin typeface="Comic Sans MS" panose="030F0702030302020204" pitchFamily="66" charset="0"/>
              </a:rPr>
              <a:t>one</a:t>
            </a:r>
            <a:r>
              <a:rPr lang="it-IT" sz="2400" dirty="0">
                <a:latin typeface="Comic Sans MS" panose="030F0702030302020204" pitchFamily="66" charset="0"/>
              </a:rPr>
              <a:t> </a:t>
            </a:r>
            <a:r>
              <a:rPr lang="it-IT" sz="2400" dirty="0" err="1">
                <a:latin typeface="Comic Sans MS" panose="030F0702030302020204" pitchFamily="66" charset="0"/>
              </a:rPr>
              <a:t>occuring</a:t>
            </a:r>
            <a:r>
              <a:rPr lang="it-IT" sz="2400" dirty="0">
                <a:latin typeface="Comic Sans MS" panose="030F0702030302020204" pitchFamily="66" charset="0"/>
              </a:rPr>
              <a:t> in a sample with a </a:t>
            </a:r>
            <a:r>
              <a:rPr lang="it-IT" sz="2400" dirty="0" err="1">
                <a:latin typeface="Comic Sans MS" panose="030F0702030302020204" pitchFamily="66" charset="0"/>
              </a:rPr>
              <a:t>lower</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capacity</a:t>
            </a:r>
            <a:r>
              <a:rPr lang="it-IT" sz="2400" dirty="0">
                <a:latin typeface="Comic Sans MS" panose="030F0702030302020204" pitchFamily="66" charset="0"/>
              </a:rPr>
              <a:t> (</a:t>
            </a:r>
            <a:r>
              <a:rPr lang="it-IT" sz="2400" dirty="0" err="1">
                <a:latin typeface="Comic Sans MS" panose="030F0702030302020204" pitchFamily="66" charset="0"/>
              </a:rPr>
              <a:t>adding</a:t>
            </a:r>
            <a:r>
              <a:rPr lang="it-IT" sz="2400" dirty="0">
                <a:latin typeface="Comic Sans MS" panose="030F0702030302020204" pitchFamily="66" charset="0"/>
              </a:rPr>
              <a:t> the </a:t>
            </a:r>
            <a:r>
              <a:rPr lang="it-IT" sz="2400" dirty="0" err="1">
                <a:latin typeface="Comic Sans MS" panose="030F0702030302020204" pitchFamily="66" charset="0"/>
              </a:rPr>
              <a:t>same</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a:t>
            </a:r>
          </a:p>
        </p:txBody>
      </p:sp>
      <p:sp>
        <p:nvSpPr>
          <p:cNvPr id="6" name="Rettangolo 5"/>
          <p:cNvSpPr/>
          <p:nvPr/>
        </p:nvSpPr>
        <p:spPr>
          <a:xfrm>
            <a:off x="373072" y="4062477"/>
            <a:ext cx="11818928" cy="2308324"/>
          </a:xfrm>
          <a:prstGeom prst="rect">
            <a:avLst/>
          </a:prstGeom>
        </p:spPr>
        <p:txBody>
          <a:bodyPr wrap="square">
            <a:spAutoFit/>
          </a:bodyPr>
          <a:lstStyle/>
          <a:p>
            <a:r>
              <a:rPr lang="en-US" sz="2400" dirty="0">
                <a:latin typeface="Comic Sans MS" panose="030F0702030302020204" pitchFamily="66" charset="0"/>
              </a:rPr>
              <a:t>The high heat capacity of water keeps its temperature within a relatively narrow range, causing nearby coastal areas to also have a narrow daily and seasonal temperature range. In contrast, areas with similar weather conditions that are farther from the coast tend to have a much wider range of seasonal and daily temperatures. To summarize, large bodies of water tend to moderate the temperature of nearby land due to the high heat capacity of water.</a:t>
            </a:r>
            <a:endParaRPr lang="it-IT" sz="2400" dirty="0">
              <a:latin typeface="Comic Sans MS" panose="030F0702030302020204" pitchFamily="66" charset="0"/>
            </a:endParaRPr>
          </a:p>
        </p:txBody>
      </p:sp>
      <p:pic>
        <p:nvPicPr>
          <p:cNvPr id="7" name="Immagine 6"/>
          <p:cNvPicPr>
            <a:picLocks noChangeAspect="1"/>
          </p:cNvPicPr>
          <p:nvPr/>
        </p:nvPicPr>
        <p:blipFill>
          <a:blip r:embed="rId5"/>
          <a:stretch>
            <a:fillRect/>
          </a:stretch>
        </p:blipFill>
        <p:spPr>
          <a:xfrm>
            <a:off x="7122426" y="0"/>
            <a:ext cx="5069574" cy="2285091"/>
          </a:xfrm>
          <a:prstGeom prst="rect">
            <a:avLst/>
          </a:prstGeom>
          <a:solidFill>
            <a:srgbClr val="01869B"/>
          </a:solidFill>
        </p:spPr>
      </p:pic>
    </p:spTree>
    <p:extLst>
      <p:ext uri="{BB962C8B-B14F-4D97-AF65-F5344CB8AC3E}">
        <p14:creationId xmlns:p14="http://schemas.microsoft.com/office/powerpoint/2010/main" val="25922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72000">
              <a:srgbClr val="140F09"/>
            </a:gs>
          </a:gsLst>
          <a:lin ang="2700000" scaled="1"/>
          <a:tileRect/>
        </a:gradFill>
        <a:effectLst/>
      </p:bgPr>
    </p:bg>
    <p:spTree>
      <p:nvGrpSpPr>
        <p:cNvPr id="1" name=""/>
        <p:cNvGrpSpPr/>
        <p:nvPr/>
      </p:nvGrpSpPr>
      <p:grpSpPr>
        <a:xfrm>
          <a:off x="0" y="0"/>
          <a:ext cx="0" cy="0"/>
          <a:chOff x="0" y="0"/>
          <a:chExt cx="0" cy="0"/>
        </a:xfrm>
      </p:grpSpPr>
      <p:pic>
        <p:nvPicPr>
          <p:cNvPr id="8194" name="Picture 2" descr="https://encrypted-tbn3.gstatic.com/images?q=tbn:ANd9GcT2swt_KlYaXVianFrw_u7LK_GcMw9Ka2NW9oQqKAb9gjg4P1m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56439" cy="3178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ToUzrIvtIz_SUmGCUOIru735mhjKltaNMI_YKDBxhM-_Vhcpj4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4248149"/>
            <a:ext cx="4171950" cy="2609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85370" y="3047820"/>
            <a:ext cx="10276115" cy="1328023"/>
          </a:xfrm>
          <a:prstGeom prst="round2DiagRect">
            <a:avLst/>
          </a:prstGeom>
          <a:gradFill flip="none" rotWithShape="1">
            <a:gsLst>
              <a:gs pos="0">
                <a:srgbClr val="FFFF00"/>
              </a:gs>
              <a:gs pos="50000">
                <a:schemeClr val="bg1"/>
              </a:gs>
              <a:gs pos="100000">
                <a:schemeClr val="accent1">
                  <a:tint val="23500"/>
                  <a:satMod val="160000"/>
                </a:schemeClr>
              </a:gs>
            </a:gsLst>
            <a:path path="circle">
              <a:fillToRect l="50000" t="50000" r="50000" b="50000"/>
            </a:path>
            <a:tileRect/>
          </a:gradFill>
        </p:spPr>
        <p:txBody>
          <a:bodyPr wrap="square" rtlCol="0">
            <a:spAutoFit/>
          </a:bodyPr>
          <a:lstStyle>
            <a:defPPr>
              <a:defRPr lang="it-IT"/>
            </a:defPPr>
            <a:lvl1pPr>
              <a:defRPr sz="2400">
                <a:latin typeface="Comic Sans MS" panose="030F0702030302020204" pitchFamily="66" charset="0"/>
              </a:defRPr>
            </a:lvl1pPr>
          </a:lstStyle>
          <a:p>
            <a:r>
              <a:rPr lang="it-IT" dirty="0" err="1">
                <a:solidFill>
                  <a:srgbClr val="FF0000"/>
                </a:solidFill>
              </a:rPr>
              <a:t>You</a:t>
            </a:r>
            <a:r>
              <a:rPr lang="it-IT" dirty="0">
                <a:solidFill>
                  <a:srgbClr val="FF0000"/>
                </a:solidFill>
              </a:rPr>
              <a:t> </a:t>
            </a:r>
            <a:r>
              <a:rPr lang="it-IT" dirty="0" err="1">
                <a:solidFill>
                  <a:srgbClr val="FF0000"/>
                </a:solidFill>
              </a:rPr>
              <a:t>have</a:t>
            </a:r>
            <a:r>
              <a:rPr lang="it-IT" dirty="0">
                <a:solidFill>
                  <a:srgbClr val="FF0000"/>
                </a:solidFill>
              </a:rPr>
              <a:t> to </a:t>
            </a:r>
            <a:r>
              <a:rPr lang="it-IT" dirty="0" err="1">
                <a:solidFill>
                  <a:srgbClr val="FF0000"/>
                </a:solidFill>
              </a:rPr>
              <a:t>spend</a:t>
            </a:r>
            <a:r>
              <a:rPr lang="it-IT" dirty="0">
                <a:solidFill>
                  <a:srgbClr val="FF0000"/>
                </a:solidFill>
              </a:rPr>
              <a:t> a </a:t>
            </a:r>
            <a:r>
              <a:rPr lang="it-IT" dirty="0" err="1">
                <a:solidFill>
                  <a:srgbClr val="FF0000"/>
                </a:solidFill>
              </a:rPr>
              <a:t>much</a:t>
            </a:r>
            <a:r>
              <a:rPr lang="it-IT" dirty="0">
                <a:solidFill>
                  <a:srgbClr val="FF0000"/>
                </a:solidFill>
              </a:rPr>
              <a:t> </a:t>
            </a:r>
            <a:r>
              <a:rPr lang="it-IT" dirty="0" err="1">
                <a:solidFill>
                  <a:srgbClr val="FF0000"/>
                </a:solidFill>
              </a:rPr>
              <a:t>larger</a:t>
            </a:r>
            <a:r>
              <a:rPr lang="it-IT" dirty="0">
                <a:solidFill>
                  <a:srgbClr val="FF0000"/>
                </a:solidFill>
              </a:rPr>
              <a:t> </a:t>
            </a:r>
            <a:r>
              <a:rPr lang="it-IT" dirty="0" err="1">
                <a:solidFill>
                  <a:srgbClr val="FF0000"/>
                </a:solidFill>
              </a:rPr>
              <a:t>quantity</a:t>
            </a:r>
            <a:r>
              <a:rPr lang="it-IT" dirty="0">
                <a:solidFill>
                  <a:srgbClr val="FF0000"/>
                </a:solidFill>
              </a:rPr>
              <a:t> of </a:t>
            </a:r>
            <a:r>
              <a:rPr lang="it-IT" dirty="0" err="1">
                <a:solidFill>
                  <a:srgbClr val="FF0000"/>
                </a:solidFill>
              </a:rPr>
              <a:t>energy</a:t>
            </a:r>
            <a:r>
              <a:rPr lang="it-IT" dirty="0">
                <a:solidFill>
                  <a:srgbClr val="FF0000"/>
                </a:solidFill>
              </a:rPr>
              <a:t> in </a:t>
            </a:r>
            <a:r>
              <a:rPr lang="it-IT" dirty="0" err="1">
                <a:solidFill>
                  <a:srgbClr val="FF0000"/>
                </a:solidFill>
              </a:rPr>
              <a:t>raising</a:t>
            </a:r>
            <a:r>
              <a:rPr lang="it-IT" dirty="0">
                <a:solidFill>
                  <a:srgbClr val="FF0000"/>
                </a:solidFill>
              </a:rPr>
              <a:t> the temperature of a full </a:t>
            </a:r>
            <a:r>
              <a:rPr lang="it-IT" dirty="0" err="1">
                <a:solidFill>
                  <a:srgbClr val="FF0000"/>
                </a:solidFill>
              </a:rPr>
              <a:t>swimming</a:t>
            </a:r>
            <a:r>
              <a:rPr lang="it-IT" dirty="0">
                <a:solidFill>
                  <a:srgbClr val="FF0000"/>
                </a:solidFill>
              </a:rPr>
              <a:t> pool </a:t>
            </a:r>
            <a:r>
              <a:rPr lang="it-IT" dirty="0" err="1">
                <a:solidFill>
                  <a:srgbClr val="FF0000"/>
                </a:solidFill>
              </a:rPr>
              <a:t>than</a:t>
            </a:r>
            <a:r>
              <a:rPr lang="it-IT" dirty="0">
                <a:solidFill>
                  <a:srgbClr val="FF0000"/>
                </a:solidFill>
              </a:rPr>
              <a:t> </a:t>
            </a:r>
            <a:r>
              <a:rPr lang="it-IT" dirty="0" err="1">
                <a:solidFill>
                  <a:srgbClr val="FF0000"/>
                </a:solidFill>
              </a:rPr>
              <a:t>you</a:t>
            </a:r>
            <a:r>
              <a:rPr lang="it-IT" dirty="0">
                <a:solidFill>
                  <a:srgbClr val="FF0000"/>
                </a:solidFill>
              </a:rPr>
              <a:t> do to </a:t>
            </a:r>
            <a:r>
              <a:rPr lang="it-IT" dirty="0" err="1">
                <a:solidFill>
                  <a:srgbClr val="FF0000"/>
                </a:solidFill>
              </a:rPr>
              <a:t>raise</a:t>
            </a:r>
            <a:r>
              <a:rPr lang="it-IT" dirty="0">
                <a:solidFill>
                  <a:srgbClr val="FF0000"/>
                </a:solidFill>
              </a:rPr>
              <a:t> the temperature of a </a:t>
            </a:r>
            <a:r>
              <a:rPr lang="it-IT" dirty="0" err="1">
                <a:solidFill>
                  <a:srgbClr val="FF0000"/>
                </a:solidFill>
              </a:rPr>
              <a:t>cup</a:t>
            </a:r>
            <a:r>
              <a:rPr lang="it-IT" dirty="0">
                <a:solidFill>
                  <a:srgbClr val="FF0000"/>
                </a:solidFill>
              </a:rPr>
              <a:t> of water in the </a:t>
            </a:r>
            <a:r>
              <a:rPr lang="it-IT" dirty="0" err="1">
                <a:solidFill>
                  <a:srgbClr val="FF0000"/>
                </a:solidFill>
              </a:rPr>
              <a:t>same</a:t>
            </a:r>
            <a:r>
              <a:rPr lang="it-IT" dirty="0">
                <a:solidFill>
                  <a:srgbClr val="FF0000"/>
                </a:solidFill>
              </a:rPr>
              <a:t> </a:t>
            </a:r>
            <a:r>
              <a:rPr lang="it-IT" dirty="0">
                <a:solidFill>
                  <a:srgbClr val="FF0000"/>
                </a:solidFill>
                <a:sym typeface="Symbol" panose="05050102010706020507" pitchFamily="18" charset="2"/>
              </a:rPr>
              <a:t>t!</a:t>
            </a:r>
            <a:endParaRPr lang="it-IT" dirty="0">
              <a:solidFill>
                <a:srgbClr val="FF0000"/>
              </a:solidFill>
            </a:endParaRPr>
          </a:p>
        </p:txBody>
      </p:sp>
    </p:spTree>
    <p:extLst>
      <p:ext uri="{BB962C8B-B14F-4D97-AF65-F5344CB8AC3E}">
        <p14:creationId xmlns:p14="http://schemas.microsoft.com/office/powerpoint/2010/main" val="225982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bg1">
                <a:lumMod val="95000"/>
              </a:schemeClr>
            </a:gs>
            <a:gs pos="39000">
              <a:srgbClr val="FFC000"/>
            </a:gs>
            <a:gs pos="100000">
              <a:srgbClr val="92D050">
                <a:tint val="23500"/>
                <a:satMod val="160000"/>
              </a:srgb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1357775741"/>
              </p:ext>
            </p:extLst>
          </p:nvPr>
        </p:nvGraphicFramePr>
        <p:xfrm>
          <a:off x="4735513" y="590550"/>
          <a:ext cx="1870075" cy="844550"/>
        </p:xfrm>
        <a:graphic>
          <a:graphicData uri="http://schemas.openxmlformats.org/presentationml/2006/ole">
            <mc:AlternateContent xmlns:mc="http://schemas.openxmlformats.org/markup-compatibility/2006">
              <mc:Choice xmlns:v="urn:schemas-microsoft-com:vml" Requires="v">
                <p:oleObj spid="_x0000_s9364" name="Equazione" r:id="rId3" imgW="393359" imgH="177646" progId="Equation.3">
                  <p:embed/>
                </p:oleObj>
              </mc:Choice>
              <mc:Fallback>
                <p:oleObj name="Equazione" r:id="rId3" imgW="393359" imgH="177646" progId="Equation.3">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513" y="590550"/>
                        <a:ext cx="18700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578604287"/>
              </p:ext>
            </p:extLst>
          </p:nvPr>
        </p:nvGraphicFramePr>
        <p:xfrm>
          <a:off x="1909763" y="2301875"/>
          <a:ext cx="1809750" cy="1806575"/>
        </p:xfrm>
        <a:graphic>
          <a:graphicData uri="http://schemas.openxmlformats.org/presentationml/2006/ole">
            <mc:AlternateContent xmlns:mc="http://schemas.openxmlformats.org/markup-compatibility/2006">
              <mc:Choice xmlns:v="urn:schemas-microsoft-com:vml" Requires="v">
                <p:oleObj spid="_x0000_s9365" name="Equazione" r:id="rId5" imgW="380835" imgH="380835" progId="Equation.3">
                  <p:embed/>
                </p:oleObj>
              </mc:Choice>
              <mc:Fallback>
                <p:oleObj name="Equazione" r:id="rId5" imgW="380835" imgH="380835" progId="Equation.3">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9763" y="2301875"/>
                        <a:ext cx="180975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nettore 2 5"/>
          <p:cNvCxnSpPr/>
          <p:nvPr/>
        </p:nvCxnSpPr>
        <p:spPr>
          <a:xfrm>
            <a:off x="4044462" y="3235569"/>
            <a:ext cx="13012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433402" y="2974329"/>
            <a:ext cx="5820752" cy="461665"/>
          </a:xfrm>
          <a:prstGeom prst="rect">
            <a:avLst/>
          </a:prstGeom>
          <a:noFill/>
        </p:spPr>
        <p:txBody>
          <a:bodyPr wrap="square" rtlCol="0">
            <a:spAutoFit/>
          </a:bodyPr>
          <a:lstStyle/>
          <a:p>
            <a:r>
              <a:rPr lang="it-IT" sz="2400" dirty="0">
                <a:latin typeface="Comic Sans MS" panose="030F0702030302020204" pitchFamily="66" charset="0"/>
              </a:rPr>
              <a:t>SPECIFIC HEAT CAPACITY</a:t>
            </a:r>
          </a:p>
        </p:txBody>
      </p:sp>
      <p:cxnSp>
        <p:nvCxnSpPr>
          <p:cNvPr id="8" name="Connettore 2 7"/>
          <p:cNvCxnSpPr/>
          <p:nvPr/>
        </p:nvCxnSpPr>
        <p:spPr>
          <a:xfrm>
            <a:off x="2263227" y="4078410"/>
            <a:ext cx="552815" cy="9390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512277" y="5253444"/>
            <a:ext cx="6831501" cy="461665"/>
          </a:xfrm>
          <a:prstGeom prst="rect">
            <a:avLst/>
          </a:prstGeom>
          <a:noFill/>
        </p:spPr>
        <p:txBody>
          <a:bodyPr wrap="square" rtlCol="0">
            <a:spAutoFit/>
          </a:bodyPr>
          <a:lstStyle/>
          <a:p>
            <a:r>
              <a:rPr lang="it-IT" sz="2400" dirty="0">
                <a:latin typeface="Comic Sans MS" panose="030F0702030302020204" pitchFamily="66" charset="0"/>
              </a:rPr>
              <a:t>Mass of the </a:t>
            </a:r>
            <a:r>
              <a:rPr lang="it-IT" sz="2400" dirty="0" err="1">
                <a:latin typeface="Comic Sans MS" panose="030F0702030302020204" pitchFamily="66" charset="0"/>
              </a:rPr>
              <a:t>object</a:t>
            </a:r>
            <a:endParaRPr lang="it-IT" sz="2400" dirty="0">
              <a:latin typeface="Comic Sans MS" panose="030F0702030302020204" pitchFamily="66" charset="0"/>
            </a:endParaRPr>
          </a:p>
        </p:txBody>
      </p:sp>
      <p:cxnSp>
        <p:nvCxnSpPr>
          <p:cNvPr id="11" name="Connettore 2 10"/>
          <p:cNvCxnSpPr/>
          <p:nvPr/>
        </p:nvCxnSpPr>
        <p:spPr>
          <a:xfrm flipH="1" flipV="1">
            <a:off x="1512277" y="2071372"/>
            <a:ext cx="562404" cy="521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05224" y="1217695"/>
            <a:ext cx="3639238" cy="830997"/>
          </a:xfrm>
          <a:prstGeom prst="rect">
            <a:avLst/>
          </a:prstGeom>
          <a:noFill/>
        </p:spPr>
        <p:txBody>
          <a:bodyPr wrap="square" rtlCol="0">
            <a:spAutoFit/>
          </a:bodyPr>
          <a:lstStyle/>
          <a:p>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capacity</a:t>
            </a:r>
            <a:r>
              <a:rPr lang="it-IT" sz="2400" dirty="0">
                <a:latin typeface="Comic Sans MS" panose="030F0702030302020204" pitchFamily="66" charset="0"/>
              </a:rPr>
              <a:t> of the sample</a:t>
            </a:r>
            <a:endParaRPr lang="it-IT" dirty="0">
              <a:latin typeface="Comic Sans MS" panose="030F0702030302020204" pitchFamily="66" charset="0"/>
            </a:endParaRPr>
          </a:p>
        </p:txBody>
      </p:sp>
      <p:sp>
        <p:nvSpPr>
          <p:cNvPr id="2" name="CasellaDiTesto 1"/>
          <p:cNvSpPr txBox="1"/>
          <p:nvPr/>
        </p:nvSpPr>
        <p:spPr>
          <a:xfrm>
            <a:off x="8343778" y="4719962"/>
            <a:ext cx="3904342" cy="830997"/>
          </a:xfrm>
          <a:prstGeom prst="rect">
            <a:avLst/>
          </a:prstGeom>
          <a:noFill/>
        </p:spPr>
        <p:txBody>
          <a:bodyPr wrap="square" rtlCol="0">
            <a:spAutoFit/>
          </a:bodyPr>
          <a:lstStyle/>
          <a:p>
            <a:r>
              <a:rPr lang="it-IT" sz="2400" dirty="0" err="1">
                <a:latin typeface="Comic Sans MS" panose="030F0702030302020204" pitchFamily="66" charset="0"/>
              </a:rPr>
              <a:t>It</a:t>
            </a:r>
            <a:r>
              <a:rPr lang="it-IT" sz="2400" dirty="0">
                <a:latin typeface="Comic Sans MS" panose="030F0702030302020204" pitchFamily="66" charset="0"/>
              </a:rPr>
              <a:t> </a:t>
            </a:r>
            <a:r>
              <a:rPr lang="it-IT" sz="2400" dirty="0" err="1">
                <a:latin typeface="Comic Sans MS" panose="030F0702030302020204" pitchFamily="66" charset="0"/>
              </a:rPr>
              <a:t>depends</a:t>
            </a:r>
            <a:r>
              <a:rPr lang="it-IT" sz="2400" dirty="0">
                <a:latin typeface="Comic Sans MS" panose="030F0702030302020204" pitchFamily="66" charset="0"/>
              </a:rPr>
              <a:t> on the </a:t>
            </a:r>
            <a:r>
              <a:rPr lang="it-IT" sz="2400" dirty="0" err="1">
                <a:latin typeface="Comic Sans MS" panose="030F0702030302020204" pitchFamily="66" charset="0"/>
              </a:rPr>
              <a:t>substance</a:t>
            </a:r>
            <a:endParaRPr lang="it-IT" sz="2400" dirty="0">
              <a:latin typeface="Comic Sans MS" panose="030F0702030302020204" pitchFamily="66" charset="0"/>
            </a:endParaRPr>
          </a:p>
        </p:txBody>
      </p:sp>
      <p:cxnSp>
        <p:nvCxnSpPr>
          <p:cNvPr id="9" name="Connettore 2 8"/>
          <p:cNvCxnSpPr/>
          <p:nvPr/>
        </p:nvCxnSpPr>
        <p:spPr>
          <a:xfrm>
            <a:off x="7431314" y="3545257"/>
            <a:ext cx="912464" cy="10026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1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bg1">
                <a:lumMod val="95000"/>
              </a:schemeClr>
            </a:gs>
            <a:gs pos="39000">
              <a:srgbClr val="FFC000"/>
            </a:gs>
            <a:gs pos="100000">
              <a:srgbClr val="92D050">
                <a:tint val="23500"/>
                <a:satMod val="160000"/>
              </a:srgbClr>
            </a:gs>
          </a:gsLst>
          <a:lin ang="16200000" scaled="1"/>
        </a:gradFill>
        <a:effectLst/>
      </p:bgPr>
    </p:bg>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352239291"/>
              </p:ext>
            </p:extLst>
          </p:nvPr>
        </p:nvGraphicFramePr>
        <p:xfrm>
          <a:off x="1671794" y="1115227"/>
          <a:ext cx="2230438" cy="1746250"/>
        </p:xfrm>
        <a:graphic>
          <a:graphicData uri="http://schemas.openxmlformats.org/presentationml/2006/ole">
            <mc:AlternateContent xmlns:mc="http://schemas.openxmlformats.org/markup-compatibility/2006">
              <mc:Choice xmlns:v="urn:schemas-microsoft-com:vml" Requires="v">
                <p:oleObj spid="_x0000_s10462" name="Equazione" r:id="rId3" imgW="469900" imgH="368300" progId="Equation.3">
                  <p:embed/>
                </p:oleObj>
              </mc:Choice>
              <mc:Fallback>
                <p:oleObj name="Equazione" r:id="rId3" imgW="469900" imgH="368300" progId="Equation.3">
                  <p:embed/>
                  <p:pic>
                    <p:nvPicPr>
                      <p:cNvPr id="0" name="Picture 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794" y="1115227"/>
                        <a:ext cx="2230438" cy="174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252956710"/>
              </p:ext>
            </p:extLst>
          </p:nvPr>
        </p:nvGraphicFramePr>
        <p:xfrm>
          <a:off x="8891136" y="1054902"/>
          <a:ext cx="1809750" cy="1806575"/>
        </p:xfrm>
        <a:graphic>
          <a:graphicData uri="http://schemas.openxmlformats.org/presentationml/2006/ole">
            <mc:AlternateContent xmlns:mc="http://schemas.openxmlformats.org/markup-compatibility/2006">
              <mc:Choice xmlns:v="urn:schemas-microsoft-com:vml" Requires="v">
                <p:oleObj spid="_x0000_s10463" name="Equazione" r:id="rId5" imgW="380835" imgH="380835" progId="Equation.3">
                  <p:embed/>
                </p:oleObj>
              </mc:Choice>
              <mc:Fallback>
                <p:oleObj name="Equazione" r:id="rId5" imgW="380835" imgH="380835" progId="Equation.3">
                  <p:embed/>
                  <p:pic>
                    <p:nvPicPr>
                      <p:cNvPr id="0" name="Picture 2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1136" y="1054902"/>
                        <a:ext cx="180975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reccia circolare a destra 3"/>
          <p:cNvSpPr/>
          <p:nvPr/>
        </p:nvSpPr>
        <p:spPr>
          <a:xfrm>
            <a:off x="827314" y="1988352"/>
            <a:ext cx="449943" cy="2148219"/>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Freccia circolare a destra 5"/>
          <p:cNvSpPr/>
          <p:nvPr/>
        </p:nvSpPr>
        <p:spPr>
          <a:xfrm flipH="1">
            <a:off x="10954885" y="1958189"/>
            <a:ext cx="449943" cy="2148219"/>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7" name="Oggetto 6"/>
          <p:cNvGraphicFramePr>
            <a:graphicFrameLocks noChangeAspect="1"/>
          </p:cNvGraphicFramePr>
          <p:nvPr>
            <p:extLst>
              <p:ext uri="{D42A27DB-BD31-4B8C-83A1-F6EECF244321}">
                <p14:modId xmlns:p14="http://schemas.microsoft.com/office/powerpoint/2010/main" val="292691950"/>
              </p:ext>
            </p:extLst>
          </p:nvPr>
        </p:nvGraphicFramePr>
        <p:xfrm>
          <a:off x="8121879" y="3512307"/>
          <a:ext cx="2111375" cy="842962"/>
        </p:xfrm>
        <a:graphic>
          <a:graphicData uri="http://schemas.openxmlformats.org/presentationml/2006/ole">
            <mc:AlternateContent xmlns:mc="http://schemas.openxmlformats.org/markup-compatibility/2006">
              <mc:Choice xmlns:v="urn:schemas-microsoft-com:vml" Requires="v">
                <p:oleObj spid="_x0000_s10464" name="Equazione" r:id="rId7" imgW="444114" imgH="177646" progId="Equation.3">
                  <p:embed/>
                </p:oleObj>
              </mc:Choice>
              <mc:Fallback>
                <p:oleObj name="Equazione" r:id="rId7" imgW="444114" imgH="177646"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1879" y="3512307"/>
                        <a:ext cx="2111375"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asellaDiTesto 9"/>
          <p:cNvSpPr txBox="1"/>
          <p:nvPr/>
        </p:nvSpPr>
        <p:spPr>
          <a:xfrm>
            <a:off x="2244733" y="3431939"/>
            <a:ext cx="2580892" cy="923330"/>
          </a:xfrm>
          <a:prstGeom prst="rect">
            <a:avLst/>
          </a:prstGeom>
          <a:noFill/>
        </p:spPr>
        <p:txBody>
          <a:bodyPr wrap="square" rtlCol="0">
            <a:spAutoFit/>
          </a:bodyPr>
          <a:lstStyle/>
          <a:p>
            <a:r>
              <a:rPr lang="it-IT" sz="5400" dirty="0">
                <a:latin typeface="Comic Sans MS" panose="030F0702030302020204" pitchFamily="66" charset="0"/>
              </a:rPr>
              <a:t>Q=</a:t>
            </a:r>
            <a:r>
              <a:rPr lang="it-IT" sz="5400" dirty="0" err="1">
                <a:latin typeface="Comic Sans MS" panose="030F0702030302020204" pitchFamily="66" charset="0"/>
              </a:rPr>
              <a:t>C</a:t>
            </a:r>
            <a:r>
              <a:rPr lang="it-IT" sz="5400" dirty="0" err="1">
                <a:latin typeface="Comic Sans MS" panose="030F0702030302020204" pitchFamily="66" charset="0"/>
                <a:sym typeface="Symbol" panose="05050102010706020507" pitchFamily="18" charset="2"/>
              </a:rPr>
              <a:t>t</a:t>
            </a:r>
            <a:endParaRPr lang="it-IT" sz="5400" dirty="0">
              <a:latin typeface="Comic Sans MS" panose="030F0702030302020204" pitchFamily="66" charset="0"/>
            </a:endParaRPr>
          </a:p>
        </p:txBody>
      </p:sp>
      <p:sp>
        <p:nvSpPr>
          <p:cNvPr id="11" name="Freccia circolare in su 10"/>
          <p:cNvSpPr/>
          <p:nvPr/>
        </p:nvSpPr>
        <p:spPr>
          <a:xfrm flipH="1">
            <a:off x="3535179" y="4355269"/>
            <a:ext cx="4868592" cy="570462"/>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asellaDiTesto 11"/>
          <p:cNvSpPr txBox="1"/>
          <p:nvPr/>
        </p:nvSpPr>
        <p:spPr>
          <a:xfrm>
            <a:off x="4821018" y="5050282"/>
            <a:ext cx="2900582" cy="923330"/>
          </a:xfrm>
          <a:prstGeom prst="rect">
            <a:avLst/>
          </a:prstGeom>
          <a:noFill/>
        </p:spPr>
        <p:txBody>
          <a:bodyPr wrap="square" rtlCol="0">
            <a:spAutoFit/>
          </a:bodyPr>
          <a:lstStyle/>
          <a:p>
            <a:r>
              <a:rPr lang="it-IT" sz="5400" dirty="0">
                <a:latin typeface="Comic Sans MS" panose="030F0702030302020204" pitchFamily="66" charset="0"/>
              </a:rPr>
              <a:t>Q=</a:t>
            </a:r>
            <a:r>
              <a:rPr lang="it-IT" sz="5400" dirty="0" err="1">
                <a:latin typeface="Comic Sans MS" panose="030F0702030302020204" pitchFamily="66" charset="0"/>
              </a:rPr>
              <a:t>mc</a:t>
            </a:r>
            <a:r>
              <a:rPr lang="it-IT" sz="5400" dirty="0" err="1">
                <a:latin typeface="Comic Sans MS" panose="030F0702030302020204" pitchFamily="66" charset="0"/>
                <a:sym typeface="Symbol" panose="05050102010706020507" pitchFamily="18" charset="2"/>
              </a:rPr>
              <a:t>t</a:t>
            </a:r>
            <a:endParaRPr lang="it-IT" sz="5400" dirty="0">
              <a:latin typeface="Comic Sans MS" panose="030F0702030302020204" pitchFamily="66" charset="0"/>
            </a:endParaRPr>
          </a:p>
        </p:txBody>
      </p:sp>
    </p:spTree>
    <p:extLst>
      <p:ext uri="{BB962C8B-B14F-4D97-AF65-F5344CB8AC3E}">
        <p14:creationId xmlns:p14="http://schemas.microsoft.com/office/powerpoint/2010/main" val="15117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72000">
              <a:srgbClr val="FFC000"/>
            </a:gs>
          </a:gsLst>
          <a:lin ang="2700000" scaled="1"/>
        </a:gradFill>
        <a:effectLst/>
      </p:bgPr>
    </p:bg>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885905189"/>
              </p:ext>
            </p:extLst>
          </p:nvPr>
        </p:nvGraphicFramePr>
        <p:xfrm>
          <a:off x="1451726" y="0"/>
          <a:ext cx="2533650" cy="1806575"/>
        </p:xfrm>
        <a:graphic>
          <a:graphicData uri="http://schemas.openxmlformats.org/presentationml/2006/ole">
            <mc:AlternateContent xmlns:mc="http://schemas.openxmlformats.org/markup-compatibility/2006">
              <mc:Choice xmlns:v="urn:schemas-microsoft-com:vml" Requires="v">
                <p:oleObj spid="_x0000_s11340" name="Equazione" r:id="rId3" imgW="533169" imgH="380835" progId="Equation.3">
                  <p:embed/>
                </p:oleObj>
              </mc:Choice>
              <mc:Fallback>
                <p:oleObj name="Equazione" r:id="rId3" imgW="533169" imgH="380835" progId="Equation.3">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726" y="0"/>
                        <a:ext cx="253365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Connettore 2 2"/>
          <p:cNvCxnSpPr/>
          <p:nvPr/>
        </p:nvCxnSpPr>
        <p:spPr>
          <a:xfrm>
            <a:off x="4083539" y="768140"/>
            <a:ext cx="13012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384800" y="145959"/>
            <a:ext cx="6574971" cy="1569660"/>
          </a:xfrm>
          <a:prstGeom prst="rect">
            <a:avLst/>
          </a:prstGeom>
          <a:noFill/>
        </p:spPr>
        <p:txBody>
          <a:bodyPr wrap="square" rtlCol="0">
            <a:spAutoFit/>
          </a:bodyPr>
          <a:lstStyle/>
          <a:p>
            <a:r>
              <a:rPr lang="it-IT" sz="2400" dirty="0">
                <a:latin typeface="Comic Sans MS" panose="030F0702030302020204" pitchFamily="66" charset="0"/>
              </a:rPr>
              <a:t>SPECIFIC HEAT CAPACITY, </a:t>
            </a:r>
            <a:r>
              <a:rPr lang="en-US" sz="2400" dirty="0">
                <a:latin typeface="Comic Sans MS" panose="030F0702030302020204" pitchFamily="66" charset="0"/>
              </a:rPr>
              <a:t>the amount of energy required to raise the temperature of 1 kg of a substance by 1°C.</a:t>
            </a:r>
          </a:p>
          <a:p>
            <a:r>
              <a:rPr lang="en-US" sz="2400" dirty="0">
                <a:latin typeface="Comic Sans MS" panose="030F0702030302020204" pitchFamily="66" charset="0"/>
              </a:rPr>
              <a:t>Unit of measure: j/</a:t>
            </a:r>
            <a:r>
              <a:rPr lang="en-US" sz="2400" dirty="0" err="1">
                <a:latin typeface="Comic Sans MS" panose="030F0702030302020204" pitchFamily="66" charset="0"/>
              </a:rPr>
              <a:t>kg∙K</a:t>
            </a:r>
            <a:r>
              <a:rPr lang="en-US" sz="2400" dirty="0">
                <a:latin typeface="Comic Sans MS" panose="030F0702030302020204" pitchFamily="66" charset="0"/>
              </a:rPr>
              <a:t> – j/kg∙°C</a:t>
            </a:r>
            <a:endParaRPr lang="it-IT" sz="2400" dirty="0">
              <a:latin typeface="Comic Sans MS" panose="030F0702030302020204" pitchFamily="66"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204692826"/>
              </p:ext>
            </p:extLst>
          </p:nvPr>
        </p:nvGraphicFramePr>
        <p:xfrm>
          <a:off x="236375" y="1806575"/>
          <a:ext cx="6227748" cy="4547940"/>
        </p:xfrm>
        <a:graphic>
          <a:graphicData uri="http://schemas.openxmlformats.org/drawingml/2006/table">
            <a:tbl>
              <a:tblPr/>
              <a:tblGrid>
                <a:gridCol w="3113874">
                  <a:extLst>
                    <a:ext uri="{9D8B030D-6E8A-4147-A177-3AD203B41FA5}">
                      <a16:colId xmlns:a16="http://schemas.microsoft.com/office/drawing/2014/main" val="1165010442"/>
                    </a:ext>
                  </a:extLst>
                </a:gridCol>
                <a:gridCol w="3113874">
                  <a:extLst>
                    <a:ext uri="{9D8B030D-6E8A-4147-A177-3AD203B41FA5}">
                      <a16:colId xmlns:a16="http://schemas.microsoft.com/office/drawing/2014/main" val="4085600464"/>
                    </a:ext>
                  </a:extLst>
                </a:gridCol>
              </a:tblGrid>
              <a:tr h="363958">
                <a:tc>
                  <a:txBody>
                    <a:bodyPr/>
                    <a:lstStyle/>
                    <a:p>
                      <a:pPr algn="ctr"/>
                      <a:r>
                        <a:rPr lang="it-IT" sz="1400" b="1">
                          <a:latin typeface="Comic Sans MS" panose="030F0702030302020204" pitchFamily="66" charset="0"/>
                        </a:rPr>
                        <a:t>Specific Heat of Beryllium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1830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2683620776"/>
                  </a:ext>
                </a:extLst>
              </a:tr>
              <a:tr h="196512">
                <a:tc>
                  <a:txBody>
                    <a:bodyPr/>
                    <a:lstStyle/>
                    <a:p>
                      <a:pPr algn="ctr"/>
                      <a:r>
                        <a:rPr lang="it-IT" sz="1400" b="1">
                          <a:latin typeface="Comic Sans MS" panose="030F0702030302020204" pitchFamily="66" charset="0"/>
                        </a:rPr>
                        <a:t>Specific Heat of Cadmium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230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2638495915"/>
                  </a:ext>
                </a:extLst>
              </a:tr>
              <a:tr h="196512">
                <a:tc>
                  <a:txBody>
                    <a:bodyPr/>
                    <a:lstStyle/>
                    <a:p>
                      <a:pPr algn="ctr"/>
                      <a:r>
                        <a:rPr lang="it-IT" sz="1400" b="1">
                          <a:latin typeface="Comic Sans MS" panose="030F0702030302020204" pitchFamily="66" charset="0"/>
                        </a:rPr>
                        <a:t>Specific Heat of Copper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387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3979891412"/>
                  </a:ext>
                </a:extLst>
              </a:tr>
              <a:tr h="196512">
                <a:tc>
                  <a:txBody>
                    <a:bodyPr/>
                    <a:lstStyle/>
                    <a:p>
                      <a:pPr algn="ctr"/>
                      <a:r>
                        <a:rPr lang="it-IT" sz="1400" b="1">
                          <a:latin typeface="Comic Sans MS" panose="030F0702030302020204" pitchFamily="66" charset="0"/>
                        </a:rPr>
                        <a:t>Specific Heat of Germanium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322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831974398"/>
                  </a:ext>
                </a:extLst>
              </a:tr>
              <a:tr h="196512">
                <a:tc>
                  <a:txBody>
                    <a:bodyPr/>
                    <a:lstStyle/>
                    <a:p>
                      <a:pPr algn="ctr"/>
                      <a:r>
                        <a:rPr lang="it-IT" sz="1400" b="1">
                          <a:latin typeface="Comic Sans MS" panose="030F0702030302020204" pitchFamily="66" charset="0"/>
                        </a:rPr>
                        <a:t>Specific Heat of Gold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129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662324233"/>
                  </a:ext>
                </a:extLst>
              </a:tr>
              <a:tr h="196512">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a:t>
                      </a:r>
                      <a:r>
                        <a:rPr lang="it-IT" sz="1400" b="1" dirty="0" err="1">
                          <a:latin typeface="Comic Sans MS" panose="030F0702030302020204" pitchFamily="66" charset="0"/>
                        </a:rPr>
                        <a:t>Iron</a:t>
                      </a:r>
                      <a:r>
                        <a:rPr lang="it-IT" sz="1400" b="1" dirty="0">
                          <a:latin typeface="Comic Sans MS" panose="030F0702030302020204" pitchFamily="66" charset="0"/>
                        </a:rPr>
                        <a:t>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448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31586411"/>
                  </a:ext>
                </a:extLst>
              </a:tr>
              <a:tr h="196512">
                <a:tc>
                  <a:txBody>
                    <a:bodyPr/>
                    <a:lstStyle/>
                    <a:p>
                      <a:pPr algn="ctr"/>
                      <a:r>
                        <a:rPr lang="it-IT" sz="1400" b="1">
                          <a:latin typeface="Comic Sans MS" panose="030F0702030302020204" pitchFamily="66" charset="0"/>
                        </a:rPr>
                        <a:t>Specific Heat of Lead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128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2674255723"/>
                  </a:ext>
                </a:extLst>
              </a:tr>
              <a:tr h="196512">
                <a:tc>
                  <a:txBody>
                    <a:bodyPr/>
                    <a:lstStyle/>
                    <a:p>
                      <a:pPr algn="ctr"/>
                      <a:r>
                        <a:rPr lang="it-IT" sz="1400" b="1">
                          <a:latin typeface="Comic Sans MS" panose="030F0702030302020204" pitchFamily="66" charset="0"/>
                        </a:rPr>
                        <a:t>Specific Heat of Silicon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703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896282170"/>
                  </a:ext>
                </a:extLst>
              </a:tr>
              <a:tr h="196512">
                <a:tc>
                  <a:txBody>
                    <a:bodyPr/>
                    <a:lstStyle/>
                    <a:p>
                      <a:pPr algn="ctr"/>
                      <a:r>
                        <a:rPr lang="it-IT" sz="1400" b="1">
                          <a:latin typeface="Comic Sans MS" panose="030F0702030302020204" pitchFamily="66" charset="0"/>
                        </a:rPr>
                        <a:t>Specific Heat of Silver </a:t>
                      </a:r>
                    </a:p>
                  </a:txBody>
                  <a:tcPr marL="28073" marR="28073" marT="14037" marB="14037" anchor="ctr">
                    <a:lnL>
                      <a:noFill/>
                    </a:lnL>
                    <a:lnR>
                      <a:noFill/>
                    </a:lnR>
                    <a:lnT>
                      <a:noFill/>
                    </a:lnT>
                    <a:lnB>
                      <a:noFill/>
                    </a:lnB>
                  </a:tcPr>
                </a:tc>
                <a:tc>
                  <a:txBody>
                    <a:bodyPr/>
                    <a:lstStyle/>
                    <a:p>
                      <a:pPr algn="ctr"/>
                      <a:r>
                        <a:rPr lang="it-IT" sz="1400">
                          <a:latin typeface="Comic Sans MS" panose="030F0702030302020204" pitchFamily="66" charset="0"/>
                        </a:rPr>
                        <a:t>234 </a:t>
                      </a:r>
                      <a:br>
                        <a:rPr lang="it-IT" sz="1400">
                          <a:latin typeface="Comic Sans MS" panose="030F0702030302020204" pitchFamily="66" charset="0"/>
                        </a:rPr>
                      </a:br>
                      <a:endParaRPr lang="it-IT" sz="140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3978691369"/>
                  </a:ext>
                </a:extLst>
              </a:tr>
              <a:tr h="196512">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Sand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830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2175753857"/>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2024119413"/>
              </p:ext>
            </p:extLst>
          </p:nvPr>
        </p:nvGraphicFramePr>
        <p:xfrm>
          <a:off x="5510963" y="1715619"/>
          <a:ext cx="6448808" cy="4456500"/>
        </p:xfrm>
        <a:graphic>
          <a:graphicData uri="http://schemas.openxmlformats.org/drawingml/2006/table">
            <a:tbl>
              <a:tblPr/>
              <a:tblGrid>
                <a:gridCol w="3224404">
                  <a:extLst>
                    <a:ext uri="{9D8B030D-6E8A-4147-A177-3AD203B41FA5}">
                      <a16:colId xmlns:a16="http://schemas.microsoft.com/office/drawing/2014/main" val="1348422062"/>
                    </a:ext>
                  </a:extLst>
                </a:gridCol>
                <a:gridCol w="3224404">
                  <a:extLst>
                    <a:ext uri="{9D8B030D-6E8A-4147-A177-3AD203B41FA5}">
                      <a16:colId xmlns:a16="http://schemas.microsoft.com/office/drawing/2014/main" val="3293552298"/>
                    </a:ext>
                  </a:extLst>
                </a:gridCol>
              </a:tblGrid>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Brass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380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200158468"/>
                  </a:ext>
                </a:extLst>
              </a:tr>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Glass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837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4052390905"/>
                  </a:ext>
                </a:extLst>
              </a:tr>
              <a:tr h="410426">
                <a:tc>
                  <a:txBody>
                    <a:bodyPr/>
                    <a:lstStyle/>
                    <a:p>
                      <a:pPr algn="ctr"/>
                      <a:r>
                        <a:rPr lang="en-US" sz="1400" b="1" dirty="0">
                          <a:latin typeface="Comic Sans MS" panose="030F0702030302020204" pitchFamily="66" charset="0"/>
                        </a:rPr>
                        <a:t>Specific Heat of Ice(-5°C)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2090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3869058212"/>
                  </a:ext>
                </a:extLst>
              </a:tr>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Marble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860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966090516"/>
                  </a:ext>
                </a:extLst>
              </a:tr>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Wood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1700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366215810"/>
                  </a:ext>
                </a:extLst>
              </a:tr>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a:t>
                      </a:r>
                      <a:r>
                        <a:rPr lang="it-IT" sz="1400" b="1" dirty="0" err="1">
                          <a:latin typeface="Comic Sans MS" panose="030F0702030302020204" pitchFamily="66" charset="0"/>
                        </a:rPr>
                        <a:t>Alcohol</a:t>
                      </a:r>
                      <a:r>
                        <a:rPr lang="it-IT" sz="1400" b="1" dirty="0">
                          <a:latin typeface="Comic Sans MS" panose="030F0702030302020204" pitchFamily="66" charset="0"/>
                        </a:rPr>
                        <a:t>(</a:t>
                      </a:r>
                      <a:r>
                        <a:rPr lang="it-IT" sz="1400" b="1" dirty="0" err="1">
                          <a:latin typeface="Comic Sans MS" panose="030F0702030302020204" pitchFamily="66" charset="0"/>
                        </a:rPr>
                        <a:t>ethyl</a:t>
                      </a:r>
                      <a:r>
                        <a:rPr lang="it-IT" sz="1400" b="1" dirty="0">
                          <a:latin typeface="Comic Sans MS" panose="030F0702030302020204" pitchFamily="66" charset="0"/>
                        </a:rPr>
                        <a:t>)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2400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516816243"/>
                  </a:ext>
                </a:extLst>
              </a:tr>
              <a:tr h="410426">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Mercury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140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3023866636"/>
                  </a:ext>
                </a:extLst>
              </a:tr>
              <a:tr h="520452">
                <a:tc>
                  <a:txBody>
                    <a:bodyPr/>
                    <a:lstStyle/>
                    <a:p>
                      <a:pPr algn="ctr"/>
                      <a:r>
                        <a:rPr lang="it-IT" u="sng" baseline="0" dirty="0" err="1">
                          <a:solidFill>
                            <a:srgbClr val="FF0000"/>
                          </a:solidFill>
                          <a:latin typeface="Comic Sans MS" panose="030F0702030302020204" pitchFamily="66" charset="0"/>
                        </a:rPr>
                        <a:t>Specific</a:t>
                      </a:r>
                      <a:r>
                        <a:rPr lang="it-IT" u="sng" baseline="0" dirty="0">
                          <a:solidFill>
                            <a:srgbClr val="FF0000"/>
                          </a:solidFill>
                          <a:latin typeface="Comic Sans MS" panose="030F0702030302020204" pitchFamily="66" charset="0"/>
                        </a:rPr>
                        <a:t> </a:t>
                      </a:r>
                      <a:r>
                        <a:rPr lang="it-IT" u="sng" baseline="0" dirty="0" err="1">
                          <a:solidFill>
                            <a:srgbClr val="FF0000"/>
                          </a:solidFill>
                          <a:latin typeface="Comic Sans MS" panose="030F0702030302020204" pitchFamily="66" charset="0"/>
                        </a:rPr>
                        <a:t>Heat</a:t>
                      </a:r>
                      <a:r>
                        <a:rPr lang="it-IT" u="sng" baseline="0" dirty="0">
                          <a:solidFill>
                            <a:srgbClr val="FF0000"/>
                          </a:solidFill>
                          <a:latin typeface="Comic Sans MS" panose="030F0702030302020204" pitchFamily="66" charset="0"/>
                        </a:rPr>
                        <a:t> of Water(15°C) </a:t>
                      </a:r>
                    </a:p>
                  </a:txBody>
                  <a:tcPr marL="28073" marR="28073" marT="14037" marB="14037" anchor="ctr">
                    <a:lnL>
                      <a:noFill/>
                    </a:lnL>
                    <a:lnR>
                      <a:noFill/>
                    </a:lnR>
                    <a:lnT>
                      <a:noFill/>
                    </a:lnT>
                    <a:lnB>
                      <a:noFill/>
                    </a:lnB>
                  </a:tcPr>
                </a:tc>
                <a:tc>
                  <a:txBody>
                    <a:bodyPr/>
                    <a:lstStyle/>
                    <a:p>
                      <a:pPr algn="ctr"/>
                      <a:r>
                        <a:rPr lang="it-IT" u="sng" baseline="0" dirty="0">
                          <a:solidFill>
                            <a:srgbClr val="FF0000"/>
                          </a:solidFill>
                          <a:latin typeface="Comic Sans MS" panose="030F0702030302020204" pitchFamily="66" charset="0"/>
                        </a:rPr>
                        <a:t>4186 </a:t>
                      </a:r>
                      <a:br>
                        <a:rPr lang="it-IT" u="sng" baseline="0" dirty="0">
                          <a:solidFill>
                            <a:srgbClr val="FF0000"/>
                          </a:solidFill>
                          <a:latin typeface="Comic Sans MS" panose="030F0702030302020204" pitchFamily="66" charset="0"/>
                        </a:rPr>
                      </a:br>
                      <a:endParaRPr lang="it-IT" u="sng" baseline="0" dirty="0">
                        <a:solidFill>
                          <a:srgbClr val="FF0000"/>
                        </a:solidFill>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415356292"/>
                  </a:ext>
                </a:extLst>
              </a:tr>
              <a:tr h="410426">
                <a:tc>
                  <a:txBody>
                    <a:bodyPr/>
                    <a:lstStyle/>
                    <a:p>
                      <a:pPr algn="ctr"/>
                      <a:r>
                        <a:rPr lang="it-IT" sz="1400" b="1">
                          <a:latin typeface="Comic Sans MS" panose="030F0702030302020204" pitchFamily="66" charset="0"/>
                        </a:rPr>
                        <a:t>Specific Heat of Steam(100°C)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2010 </a:t>
                      </a:r>
                      <a:br>
                        <a:rPr lang="it-IT" sz="1400" dirty="0">
                          <a:latin typeface="Comic Sans MS" panose="030F0702030302020204" pitchFamily="66" charset="0"/>
                        </a:rPr>
                      </a:br>
                      <a:endParaRPr lang="it-IT" sz="1400" dirty="0">
                        <a:latin typeface="Comic Sans MS" panose="030F0702030302020204" pitchFamily="66" charset="0"/>
                      </a:endParaRPr>
                    </a:p>
                  </a:txBody>
                  <a:tcPr marL="28073" marR="28073" marT="14037" marB="14037" anchor="ctr">
                    <a:lnL>
                      <a:noFill/>
                    </a:lnL>
                    <a:lnR>
                      <a:noFill/>
                    </a:lnR>
                    <a:lnT>
                      <a:noFill/>
                    </a:lnT>
                    <a:lnB>
                      <a:noFill/>
                    </a:lnB>
                  </a:tcPr>
                </a:tc>
                <a:extLst>
                  <a:ext uri="{0D108BD9-81ED-4DB2-BD59-A6C34878D82A}">
                    <a16:rowId xmlns:a16="http://schemas.microsoft.com/office/drawing/2014/main" val="1703974592"/>
                  </a:ext>
                </a:extLst>
              </a:tr>
              <a:tr h="217881">
                <a:tc>
                  <a:txBody>
                    <a:bodyPr/>
                    <a:lstStyle/>
                    <a:p>
                      <a:pPr algn="ctr"/>
                      <a:r>
                        <a:rPr lang="it-IT" sz="1400" b="1" dirty="0" err="1">
                          <a:latin typeface="Comic Sans MS" panose="030F0702030302020204" pitchFamily="66" charset="0"/>
                        </a:rPr>
                        <a:t>Specific</a:t>
                      </a:r>
                      <a:r>
                        <a:rPr lang="it-IT" sz="1400" b="1" dirty="0">
                          <a:latin typeface="Comic Sans MS" panose="030F0702030302020204" pitchFamily="66" charset="0"/>
                        </a:rPr>
                        <a:t> </a:t>
                      </a:r>
                      <a:r>
                        <a:rPr lang="it-IT" sz="1400" b="1" dirty="0" err="1">
                          <a:latin typeface="Comic Sans MS" panose="030F0702030302020204" pitchFamily="66" charset="0"/>
                        </a:rPr>
                        <a:t>Heat</a:t>
                      </a:r>
                      <a:r>
                        <a:rPr lang="it-IT" sz="1400" b="1" dirty="0">
                          <a:latin typeface="Comic Sans MS" panose="030F0702030302020204" pitchFamily="66" charset="0"/>
                        </a:rPr>
                        <a:t> of </a:t>
                      </a:r>
                      <a:r>
                        <a:rPr lang="it-IT" sz="1400" b="1" dirty="0" err="1">
                          <a:latin typeface="Comic Sans MS" panose="030F0702030302020204" pitchFamily="66" charset="0"/>
                        </a:rPr>
                        <a:t>Aluminium</a:t>
                      </a:r>
                      <a:r>
                        <a:rPr lang="it-IT" sz="1400" b="1" dirty="0">
                          <a:latin typeface="Comic Sans MS" panose="030F0702030302020204" pitchFamily="66" charset="0"/>
                        </a:rPr>
                        <a:t> </a:t>
                      </a:r>
                    </a:p>
                  </a:txBody>
                  <a:tcPr marL="28073" marR="28073" marT="14037" marB="14037" anchor="ctr">
                    <a:lnL>
                      <a:noFill/>
                    </a:lnL>
                    <a:lnR>
                      <a:noFill/>
                    </a:lnR>
                    <a:lnT>
                      <a:noFill/>
                    </a:lnT>
                    <a:lnB>
                      <a:noFill/>
                    </a:lnB>
                  </a:tcPr>
                </a:tc>
                <a:tc>
                  <a:txBody>
                    <a:bodyPr/>
                    <a:lstStyle/>
                    <a:p>
                      <a:pPr algn="ctr"/>
                      <a:r>
                        <a:rPr lang="it-IT" sz="1400" dirty="0">
                          <a:latin typeface="Comic Sans MS" panose="030F0702030302020204" pitchFamily="66" charset="0"/>
                        </a:rPr>
                        <a:t>900 </a:t>
                      </a:r>
                    </a:p>
                  </a:txBody>
                  <a:tcPr marL="28073" marR="28073" marT="14037" marB="14037" anchor="ctr">
                    <a:lnL>
                      <a:noFill/>
                    </a:lnL>
                    <a:lnR>
                      <a:noFill/>
                    </a:lnR>
                    <a:lnT>
                      <a:noFill/>
                    </a:lnT>
                    <a:lnB>
                      <a:noFill/>
                    </a:lnB>
                  </a:tcPr>
                </a:tc>
                <a:extLst>
                  <a:ext uri="{0D108BD9-81ED-4DB2-BD59-A6C34878D82A}">
                    <a16:rowId xmlns:a16="http://schemas.microsoft.com/office/drawing/2014/main" val="405566410"/>
                  </a:ext>
                </a:extLst>
              </a:tr>
            </a:tbl>
          </a:graphicData>
        </a:graphic>
      </p:graphicFrame>
    </p:spTree>
    <p:extLst>
      <p:ext uri="{BB962C8B-B14F-4D97-AF65-F5344CB8AC3E}">
        <p14:creationId xmlns:p14="http://schemas.microsoft.com/office/powerpoint/2010/main" val="25678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72000">
              <a:srgbClr val="CDFAFF"/>
            </a:gs>
          </a:gsLst>
          <a:lin ang="13500000" scaled="1"/>
          <a:tileRect/>
        </a:gradFill>
        <a:effectLst/>
      </p:bgPr>
    </p:bg>
    <p:spTree>
      <p:nvGrpSpPr>
        <p:cNvPr id="1" name=""/>
        <p:cNvGrpSpPr/>
        <p:nvPr/>
      </p:nvGrpSpPr>
      <p:grpSpPr>
        <a:xfrm>
          <a:off x="0" y="0"/>
          <a:ext cx="0" cy="0"/>
          <a:chOff x="0" y="0"/>
          <a:chExt cx="0" cy="0"/>
        </a:xfrm>
      </p:grpSpPr>
      <p:pic>
        <p:nvPicPr>
          <p:cNvPr id="13329" name="Picture 17" descr="https://encrypted-tbn2.gstatic.com/images?q=tbn:ANd9GcRaNL4CnY14rrGnrZUsDUaogbap9JFm4nRkGN9o0SWXMlE573nZb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609388" cy="5318449"/>
          </a:xfrm>
          <a:prstGeom prst="ellipse">
            <a:avLst/>
          </a:prstGeom>
          <a:ln>
            <a:noFill/>
          </a:ln>
          <a:effectLst>
            <a:softEdge rad="112500"/>
          </a:effectLst>
        </p:spPr>
      </p:pic>
      <p:grpSp>
        <p:nvGrpSpPr>
          <p:cNvPr id="2" name="Gruppo 1"/>
          <p:cNvGrpSpPr/>
          <p:nvPr/>
        </p:nvGrpSpPr>
        <p:grpSpPr>
          <a:xfrm>
            <a:off x="0" y="2074938"/>
            <a:ext cx="12192000" cy="4117057"/>
            <a:chOff x="0" y="2074938"/>
            <a:chExt cx="12192000" cy="4117057"/>
          </a:xfrm>
        </p:grpSpPr>
        <p:pic>
          <p:nvPicPr>
            <p:cNvPr id="13327" name="Picture 15" descr="Hydrogen B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0" y="3067794"/>
              <a:ext cx="2381250" cy="312420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0" y="2074938"/>
              <a:ext cx="10426311" cy="3108543"/>
            </a:xfrm>
            <a:prstGeom prst="rect">
              <a:avLst/>
            </a:prstGeom>
          </p:spPr>
          <p:txBody>
            <a:bodyPr wrap="square">
              <a:spAutoFit/>
            </a:bodyPr>
            <a:lstStyle/>
            <a:p>
              <a:r>
                <a:rPr lang="en-US" sz="2800" dirty="0">
                  <a:latin typeface="Comic Sans MS" panose="030F0702030302020204" pitchFamily="66" charset="0"/>
                </a:rPr>
                <a:t>Water is a liquid rather than gas (or water vapor) at room temperature because of the strong hydrogen bond between the molecules of water. (This strong bond causes water to resist molecular motion and remain a liquid at room temperature.) This means that it takes more energy or heat to increase water’s temperature than it does for most other substances.</a:t>
              </a:r>
              <a:endParaRPr lang="it-IT" sz="2800" dirty="0">
                <a:latin typeface="Comic Sans MS" panose="030F0702030302020204" pitchFamily="66" charset="0"/>
              </a:endParaRPr>
            </a:p>
          </p:txBody>
        </p:sp>
      </p:grpSp>
      <p:graphicFrame>
        <p:nvGraphicFramePr>
          <p:cNvPr id="23" name="Oggetto 22"/>
          <p:cNvGraphicFramePr>
            <a:graphicFrameLocks noChangeAspect="1"/>
          </p:cNvGraphicFramePr>
          <p:nvPr>
            <p:extLst>
              <p:ext uri="{D42A27DB-BD31-4B8C-83A1-F6EECF244321}">
                <p14:modId xmlns:p14="http://schemas.microsoft.com/office/powerpoint/2010/main" val="364692346"/>
              </p:ext>
            </p:extLst>
          </p:nvPr>
        </p:nvGraphicFramePr>
        <p:xfrm>
          <a:off x="4219997" y="163136"/>
          <a:ext cx="2593975" cy="1806575"/>
        </p:xfrm>
        <a:graphic>
          <a:graphicData uri="http://schemas.openxmlformats.org/presentationml/2006/ole">
            <mc:AlternateContent xmlns:mc="http://schemas.openxmlformats.org/markup-compatibility/2006">
              <mc:Choice xmlns:v="urn:schemas-microsoft-com:vml" Requires="v">
                <p:oleObj spid="_x0000_s13390" name="Equazione" r:id="rId5" imgW="545863" imgH="380835" progId="Equation.3">
                  <p:embed/>
                </p:oleObj>
              </mc:Choice>
              <mc:Fallback>
                <p:oleObj name="Equazione" r:id="rId5" imgW="545863" imgH="380835" progId="Equation.3">
                  <p:embed/>
                  <p:pic>
                    <p:nvPicPr>
                      <p:cNvPr id="0"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997" y="163136"/>
                        <a:ext cx="2593975"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151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http://progettomatematica.dm.unibo.it/ARCHIMEDE/bernoc6.jpeg"/>
          <p:cNvPicPr/>
          <p:nvPr/>
        </p:nvPicPr>
        <p:blipFill>
          <a:blip r:embed="rId2" cstate="print"/>
          <a:srcRect/>
          <a:stretch>
            <a:fillRect/>
          </a:stretch>
        </p:blipFill>
        <p:spPr bwMode="auto">
          <a:xfrm>
            <a:off x="4173062" y="551448"/>
            <a:ext cx="838200" cy="952500"/>
          </a:xfrm>
          <a:prstGeom prst="rect">
            <a:avLst/>
          </a:prstGeom>
          <a:noFill/>
        </p:spPr>
      </p:pic>
      <p:sp>
        <p:nvSpPr>
          <p:cNvPr id="6" name="CasellaDiTesto 5"/>
          <p:cNvSpPr txBox="1"/>
          <p:nvPr/>
        </p:nvSpPr>
        <p:spPr>
          <a:xfrm>
            <a:off x="5175540" y="980728"/>
            <a:ext cx="3024336" cy="523220"/>
          </a:xfrm>
          <a:prstGeom prst="rect">
            <a:avLst/>
          </a:prstGeom>
          <a:noFill/>
        </p:spPr>
        <p:txBody>
          <a:bodyPr wrap="square" rtlCol="0">
            <a:spAutoFit/>
          </a:bodyPr>
          <a:lstStyle/>
          <a:p>
            <a:pPr algn="ctr"/>
            <a:r>
              <a:rPr lang="en-US" sz="2800" b="1" dirty="0">
                <a:solidFill>
                  <a:srgbClr val="FF0000"/>
                </a:solidFill>
                <a:latin typeface="Comic Sans MS"/>
                <a:ea typeface="Calibri"/>
                <a:cs typeface="Times New Roman"/>
              </a:rPr>
              <a:t>ACTIVITIES</a:t>
            </a:r>
            <a:endParaRPr lang="it-IT" sz="2800" dirty="0"/>
          </a:p>
        </p:txBody>
      </p:sp>
      <p:grpSp>
        <p:nvGrpSpPr>
          <p:cNvPr id="8" name="Gruppo 7"/>
          <p:cNvGrpSpPr/>
          <p:nvPr/>
        </p:nvGrpSpPr>
        <p:grpSpPr>
          <a:xfrm>
            <a:off x="783771" y="1843314"/>
            <a:ext cx="10784115" cy="523220"/>
            <a:chOff x="1103085" y="1843314"/>
            <a:chExt cx="10784115" cy="523220"/>
          </a:xfrm>
        </p:grpSpPr>
        <p:sp>
          <p:nvSpPr>
            <p:cNvPr id="4" name="CasellaDiTesto 3"/>
            <p:cNvSpPr txBox="1"/>
            <p:nvPr/>
          </p:nvSpPr>
          <p:spPr>
            <a:xfrm>
              <a:off x="1103085" y="1843314"/>
              <a:ext cx="10784115" cy="523220"/>
            </a:xfrm>
            <a:prstGeom prst="rect">
              <a:avLst/>
            </a:prstGeom>
            <a:noFill/>
          </p:spPr>
          <p:txBody>
            <a:bodyPr wrap="square" rtlCol="0">
              <a:spAutoFit/>
            </a:bodyPr>
            <a:lstStyle/>
            <a:p>
              <a:r>
                <a:rPr lang="it-IT" sz="2800" dirty="0">
                  <a:solidFill>
                    <a:srgbClr val="00B050"/>
                  </a:solidFill>
                  <a:latin typeface="Comic Sans MS" panose="030F0702030302020204" pitchFamily="66" charset="0"/>
                </a:rPr>
                <a:t>Watch the             and, in </a:t>
              </a:r>
              <a:r>
                <a:rPr lang="it-IT" sz="2800" dirty="0" err="1">
                  <a:solidFill>
                    <a:srgbClr val="00B050"/>
                  </a:solidFill>
                  <a:latin typeface="Comic Sans MS" panose="030F0702030302020204" pitchFamily="66" charset="0"/>
                </a:rPr>
                <a:t>pairs</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answer</a:t>
              </a:r>
              <a:r>
                <a:rPr lang="it-IT" sz="2800" dirty="0">
                  <a:solidFill>
                    <a:srgbClr val="00B050"/>
                  </a:solidFill>
                  <a:latin typeface="Comic Sans MS" panose="030F0702030302020204" pitchFamily="66" charset="0"/>
                </a:rPr>
                <a:t> the </a:t>
              </a:r>
              <a:r>
                <a:rPr lang="it-IT" sz="2800" dirty="0" err="1">
                  <a:solidFill>
                    <a:srgbClr val="00B050"/>
                  </a:solidFill>
                  <a:latin typeface="Comic Sans MS" panose="030F0702030302020204" pitchFamily="66" charset="0"/>
                </a:rPr>
                <a:t>following</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questions</a:t>
              </a:r>
              <a:r>
                <a:rPr lang="it-IT" sz="2800" dirty="0">
                  <a:solidFill>
                    <a:srgbClr val="00B050"/>
                  </a:solidFill>
                  <a:latin typeface="Comic Sans MS" panose="030F0702030302020204" pitchFamily="66" charset="0"/>
                </a:rPr>
                <a:t>:  </a:t>
              </a:r>
            </a:p>
          </p:txBody>
        </p:sp>
        <p:sp>
          <p:nvSpPr>
            <p:cNvPr id="7" name="CasellaDiTesto 6"/>
            <p:cNvSpPr txBox="1"/>
            <p:nvPr/>
          </p:nvSpPr>
          <p:spPr>
            <a:xfrm>
              <a:off x="3091541" y="1900612"/>
              <a:ext cx="1059544" cy="40862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a:latin typeface="Comic Sans MS" panose="030F0702030302020204" pitchFamily="66" charset="0"/>
                  <a:hlinkClick r:id="rId3"/>
                </a:rPr>
                <a:t>VIDEO</a:t>
              </a:r>
              <a:endParaRPr lang="it-IT" dirty="0">
                <a:latin typeface="Comic Sans MS" panose="030F0702030302020204" pitchFamily="66" charset="0"/>
              </a:endParaRPr>
            </a:p>
          </p:txBody>
        </p:sp>
      </p:grpSp>
      <p:sp>
        <p:nvSpPr>
          <p:cNvPr id="9" name="CasellaDiTesto 8"/>
          <p:cNvSpPr txBox="1"/>
          <p:nvPr/>
        </p:nvSpPr>
        <p:spPr>
          <a:xfrm>
            <a:off x="290287" y="2705900"/>
            <a:ext cx="11654970" cy="1815882"/>
          </a:xfrm>
          <a:prstGeom prst="rect">
            <a:avLst/>
          </a:prstGeom>
          <a:noFill/>
        </p:spPr>
        <p:txBody>
          <a:bodyPr wrap="square" rtlCol="0">
            <a:spAutoFit/>
          </a:bodyPr>
          <a:lstStyle/>
          <a:p>
            <a:r>
              <a:rPr lang="it-IT" sz="2800" dirty="0" err="1">
                <a:latin typeface="Comic Sans MS" panose="030F0702030302020204" pitchFamily="66" charset="0"/>
              </a:rPr>
              <a:t>What</a:t>
            </a:r>
            <a:r>
              <a:rPr lang="it-IT" sz="2800" dirty="0">
                <a:latin typeface="Comic Sans MS" panose="030F0702030302020204" pitchFamily="66" charset="0"/>
              </a:rPr>
              <a:t> </a:t>
            </a:r>
            <a:r>
              <a:rPr lang="it-IT" sz="2800" dirty="0" err="1">
                <a:latin typeface="Comic Sans MS" panose="030F0702030302020204" pitchFamily="66" charset="0"/>
              </a:rPr>
              <a:t>is</a:t>
            </a:r>
            <a:r>
              <a:rPr lang="it-IT" sz="2800" dirty="0">
                <a:latin typeface="Comic Sans MS" panose="030F0702030302020204" pitchFamily="66" charset="0"/>
              </a:rPr>
              <a:t> </a:t>
            </a:r>
            <a:r>
              <a:rPr lang="it-IT" sz="2800" dirty="0" err="1">
                <a:latin typeface="Comic Sans MS" panose="030F0702030302020204" pitchFamily="66" charset="0"/>
              </a:rPr>
              <a:t>thermal</a:t>
            </a:r>
            <a:r>
              <a:rPr lang="it-IT" sz="2800" dirty="0">
                <a:latin typeface="Comic Sans MS" panose="030F0702030302020204" pitchFamily="66" charset="0"/>
              </a:rPr>
              <a:t> </a:t>
            </a:r>
            <a:r>
              <a:rPr lang="it-IT" sz="2800" dirty="0" err="1">
                <a:latin typeface="Comic Sans MS" panose="030F0702030302020204" pitchFamily="66" charset="0"/>
              </a:rPr>
              <a:t>energy</a:t>
            </a:r>
            <a:r>
              <a:rPr lang="it-IT" sz="2800" dirty="0">
                <a:latin typeface="Comic Sans MS" panose="030F0702030302020204" pitchFamily="66" charset="0"/>
              </a:rPr>
              <a:t>?</a:t>
            </a:r>
          </a:p>
          <a:p>
            <a:r>
              <a:rPr lang="it-IT" sz="2800" dirty="0">
                <a:latin typeface="Comic Sans MS" panose="030F0702030302020204" pitchFamily="66" charset="0"/>
              </a:rPr>
              <a:t>_________________________________________________________________________________________________________________________________________________________</a:t>
            </a:r>
          </a:p>
        </p:txBody>
      </p:sp>
      <p:sp>
        <p:nvSpPr>
          <p:cNvPr id="11" name="CasellaDiTesto 10"/>
          <p:cNvSpPr txBox="1"/>
          <p:nvPr/>
        </p:nvSpPr>
        <p:spPr>
          <a:xfrm>
            <a:off x="166915" y="4716129"/>
            <a:ext cx="11778342" cy="1815882"/>
          </a:xfrm>
          <a:prstGeom prst="rect">
            <a:avLst/>
          </a:prstGeom>
          <a:noFill/>
        </p:spPr>
        <p:txBody>
          <a:bodyPr wrap="square" rtlCol="0">
            <a:spAutoFit/>
          </a:bodyPr>
          <a:lstStyle/>
          <a:p>
            <a:r>
              <a:rPr lang="it-IT" sz="2800" dirty="0" err="1">
                <a:latin typeface="Comic Sans MS" panose="030F0702030302020204" pitchFamily="66" charset="0"/>
              </a:rPr>
              <a:t>Which</a:t>
            </a:r>
            <a:r>
              <a:rPr lang="it-IT" sz="2800" dirty="0">
                <a:latin typeface="Comic Sans MS" panose="030F0702030302020204" pitchFamily="66" charset="0"/>
              </a:rPr>
              <a:t> </a:t>
            </a:r>
            <a:r>
              <a:rPr lang="it-IT" sz="2800" dirty="0" err="1">
                <a:latin typeface="Comic Sans MS" panose="030F0702030302020204" pitchFamily="66" charset="0"/>
              </a:rPr>
              <a:t>is</a:t>
            </a:r>
            <a:r>
              <a:rPr lang="it-IT" sz="2800" dirty="0">
                <a:latin typeface="Comic Sans MS" panose="030F0702030302020204" pitchFamily="66" charset="0"/>
              </a:rPr>
              <a:t> the </a:t>
            </a:r>
            <a:r>
              <a:rPr lang="it-IT" sz="2800" dirty="0" err="1">
                <a:latin typeface="Comic Sans MS" panose="030F0702030302020204" pitchFamily="66" charset="0"/>
              </a:rPr>
              <a:t>difference</a:t>
            </a:r>
            <a:r>
              <a:rPr lang="it-IT" sz="2800" dirty="0">
                <a:latin typeface="Comic Sans MS" panose="030F0702030302020204" pitchFamily="66" charset="0"/>
              </a:rPr>
              <a:t> </a:t>
            </a:r>
            <a:r>
              <a:rPr lang="it-IT" sz="2800" dirty="0" err="1">
                <a:latin typeface="Comic Sans MS" panose="030F0702030302020204" pitchFamily="66" charset="0"/>
              </a:rPr>
              <a:t>between</a:t>
            </a:r>
            <a:r>
              <a:rPr lang="it-IT" sz="2800" dirty="0">
                <a:latin typeface="Comic Sans MS" panose="030F0702030302020204" pitchFamily="66" charset="0"/>
              </a:rPr>
              <a:t> </a:t>
            </a:r>
            <a:r>
              <a:rPr lang="it-IT" sz="2800" dirty="0" err="1">
                <a:latin typeface="Comic Sans MS" panose="030F0702030302020204" pitchFamily="66" charset="0"/>
              </a:rPr>
              <a:t>thermal</a:t>
            </a:r>
            <a:r>
              <a:rPr lang="it-IT" sz="2800" dirty="0">
                <a:latin typeface="Comic Sans MS" panose="030F0702030302020204" pitchFamily="66" charset="0"/>
              </a:rPr>
              <a:t> </a:t>
            </a:r>
            <a:r>
              <a:rPr lang="it-IT" sz="2800" dirty="0" err="1">
                <a:latin typeface="Comic Sans MS" panose="030F0702030302020204" pitchFamily="66" charset="0"/>
              </a:rPr>
              <a:t>energy</a:t>
            </a:r>
            <a:r>
              <a:rPr lang="it-IT" sz="2800" dirty="0">
                <a:latin typeface="Comic Sans MS" panose="030F0702030302020204" pitchFamily="66" charset="0"/>
              </a:rPr>
              <a:t> and </a:t>
            </a:r>
            <a:r>
              <a:rPr lang="it-IT" sz="2800" dirty="0" err="1">
                <a:latin typeface="Comic Sans MS" panose="030F0702030302020204" pitchFamily="66" charset="0"/>
              </a:rPr>
              <a:t>heat</a:t>
            </a:r>
            <a:r>
              <a:rPr lang="it-IT" sz="2800" dirty="0">
                <a:latin typeface="Comic Sans MS" panose="030F0702030302020204" pitchFamily="66" charset="0"/>
              </a:rPr>
              <a:t>?</a:t>
            </a:r>
          </a:p>
          <a:p>
            <a:r>
              <a:rPr lang="it-IT" sz="2800" dirty="0">
                <a:latin typeface="Comic Sans MS" panose="030F0702030302020204" pitchFamily="66" charset="0"/>
              </a:rPr>
              <a:t>____________________________________________________________________________________________________________________________________________________________</a:t>
            </a:r>
          </a:p>
        </p:txBody>
      </p:sp>
      <p:sp>
        <p:nvSpPr>
          <p:cNvPr id="12" name="CasellaDiTesto 11"/>
          <p:cNvSpPr txBox="1"/>
          <p:nvPr/>
        </p:nvSpPr>
        <p:spPr>
          <a:xfrm>
            <a:off x="290287" y="3152174"/>
            <a:ext cx="11582400" cy="830997"/>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Thermal </a:t>
            </a:r>
            <a:r>
              <a:rPr lang="it-IT" sz="2400" dirty="0" err="1">
                <a:solidFill>
                  <a:srgbClr val="FF0000"/>
                </a:solidFill>
                <a:latin typeface="Comic Sans MS" panose="030F0702030302020204" pitchFamily="66" charset="0"/>
              </a:rPr>
              <a:t>energy</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is</a:t>
            </a:r>
            <a:r>
              <a:rPr lang="it-IT" sz="2400" dirty="0">
                <a:solidFill>
                  <a:srgbClr val="FF0000"/>
                </a:solidFill>
                <a:latin typeface="Comic Sans MS" panose="030F0702030302020204" pitchFamily="66" charset="0"/>
              </a:rPr>
              <a:t> the </a:t>
            </a:r>
            <a:r>
              <a:rPr lang="it-IT" sz="2400" dirty="0" err="1">
                <a:solidFill>
                  <a:srgbClr val="FF0000"/>
                </a:solidFill>
                <a:latin typeface="Comic Sans MS" panose="030F0702030302020204" pitchFamily="66" charset="0"/>
              </a:rPr>
              <a:t>energy</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possessed</a:t>
            </a:r>
            <a:r>
              <a:rPr lang="it-IT" sz="2400" dirty="0">
                <a:solidFill>
                  <a:srgbClr val="FF0000"/>
                </a:solidFill>
                <a:latin typeface="Comic Sans MS" panose="030F0702030302020204" pitchFamily="66" charset="0"/>
              </a:rPr>
              <a:t> by an </a:t>
            </a:r>
            <a:r>
              <a:rPr lang="it-IT" sz="2400" dirty="0" err="1">
                <a:solidFill>
                  <a:srgbClr val="FF0000"/>
                </a:solidFill>
                <a:latin typeface="Comic Sans MS" panose="030F0702030302020204" pitchFamily="66" charset="0"/>
              </a:rPr>
              <a:t>object</a:t>
            </a:r>
            <a:r>
              <a:rPr lang="it-IT" sz="2400" dirty="0">
                <a:solidFill>
                  <a:srgbClr val="FF0000"/>
                </a:solidFill>
                <a:latin typeface="Comic Sans MS" panose="030F0702030302020204" pitchFamily="66" charset="0"/>
              </a:rPr>
              <a:t> or </a:t>
            </a:r>
            <a:r>
              <a:rPr lang="it-IT" sz="2400" dirty="0" err="1">
                <a:solidFill>
                  <a:srgbClr val="FF0000"/>
                </a:solidFill>
                <a:latin typeface="Comic Sans MS" panose="030F0702030302020204" pitchFamily="66" charset="0"/>
              </a:rPr>
              <a:t>system</a:t>
            </a:r>
            <a:r>
              <a:rPr lang="it-IT" sz="2400" dirty="0">
                <a:solidFill>
                  <a:srgbClr val="FF0000"/>
                </a:solidFill>
                <a:latin typeface="Comic Sans MS" panose="030F0702030302020204" pitchFamily="66" charset="0"/>
              </a:rPr>
              <a:t> due to the </a:t>
            </a:r>
            <a:r>
              <a:rPr lang="it-IT" sz="2400" dirty="0" err="1">
                <a:solidFill>
                  <a:srgbClr val="FF0000"/>
                </a:solidFill>
                <a:latin typeface="Comic Sans MS" panose="030F0702030302020204" pitchFamily="66" charset="0"/>
              </a:rPr>
              <a:t>movements</a:t>
            </a:r>
            <a:r>
              <a:rPr lang="it-IT" sz="2400" dirty="0">
                <a:solidFill>
                  <a:srgbClr val="FF0000"/>
                </a:solidFill>
                <a:latin typeface="Comic Sans MS" panose="030F0702030302020204" pitchFamily="66" charset="0"/>
              </a:rPr>
              <a:t> of </a:t>
            </a:r>
            <a:r>
              <a:rPr lang="it-IT" sz="2400" dirty="0" err="1">
                <a:solidFill>
                  <a:srgbClr val="FF0000"/>
                </a:solidFill>
                <a:latin typeface="Comic Sans MS" panose="030F0702030302020204" pitchFamily="66" charset="0"/>
              </a:rPr>
              <a:t>particles</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within</a:t>
            </a:r>
            <a:r>
              <a:rPr lang="it-IT" sz="2400" dirty="0">
                <a:solidFill>
                  <a:srgbClr val="FF0000"/>
                </a:solidFill>
                <a:latin typeface="Comic Sans MS" panose="030F0702030302020204" pitchFamily="66" charset="0"/>
              </a:rPr>
              <a:t> the </a:t>
            </a:r>
            <a:r>
              <a:rPr lang="it-IT" sz="2400" dirty="0" err="1">
                <a:solidFill>
                  <a:srgbClr val="FF0000"/>
                </a:solidFill>
                <a:latin typeface="Comic Sans MS" panose="030F0702030302020204" pitchFamily="66" charset="0"/>
              </a:rPr>
              <a:t>object</a:t>
            </a:r>
            <a:r>
              <a:rPr lang="it-IT" sz="2400" dirty="0">
                <a:solidFill>
                  <a:srgbClr val="FF0000"/>
                </a:solidFill>
                <a:latin typeface="Comic Sans MS" panose="030F0702030302020204" pitchFamily="66" charset="0"/>
              </a:rPr>
              <a:t> or the </a:t>
            </a:r>
            <a:r>
              <a:rPr lang="it-IT" sz="2400" dirty="0" err="1">
                <a:solidFill>
                  <a:srgbClr val="FF0000"/>
                </a:solidFill>
                <a:latin typeface="Comic Sans MS" panose="030F0702030302020204" pitchFamily="66" charset="0"/>
              </a:rPr>
              <a:t>system</a:t>
            </a:r>
            <a:endParaRPr lang="it-IT" sz="2400" dirty="0">
              <a:solidFill>
                <a:srgbClr val="FF0000"/>
              </a:solidFill>
              <a:latin typeface="Comic Sans MS" panose="030F0702030302020204" pitchFamily="66" charset="0"/>
            </a:endParaRPr>
          </a:p>
        </p:txBody>
      </p:sp>
      <p:sp>
        <p:nvSpPr>
          <p:cNvPr id="13" name="CasellaDiTesto 12"/>
          <p:cNvSpPr txBox="1"/>
          <p:nvPr/>
        </p:nvSpPr>
        <p:spPr>
          <a:xfrm>
            <a:off x="166915" y="5208571"/>
            <a:ext cx="11582400" cy="1200329"/>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Thermal </a:t>
            </a:r>
            <a:r>
              <a:rPr lang="it-IT" sz="2400" dirty="0" err="1">
                <a:solidFill>
                  <a:srgbClr val="FF0000"/>
                </a:solidFill>
                <a:latin typeface="Comic Sans MS" panose="030F0702030302020204" pitchFamily="66" charset="0"/>
              </a:rPr>
              <a:t>energy</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is</a:t>
            </a:r>
            <a:r>
              <a:rPr lang="it-IT" sz="2400" dirty="0">
                <a:solidFill>
                  <a:srgbClr val="FF0000"/>
                </a:solidFill>
                <a:latin typeface="Comic Sans MS" panose="030F0702030302020204" pitchFamily="66" charset="0"/>
              </a:rPr>
              <a:t> the </a:t>
            </a:r>
            <a:r>
              <a:rPr lang="it-IT" sz="2400" dirty="0" err="1">
                <a:solidFill>
                  <a:srgbClr val="FF0000"/>
                </a:solidFill>
                <a:latin typeface="Comic Sans MS" panose="030F0702030302020204" pitchFamily="66" charset="0"/>
              </a:rPr>
              <a:t>energy</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possessed</a:t>
            </a:r>
            <a:r>
              <a:rPr lang="it-IT" sz="2400" dirty="0">
                <a:solidFill>
                  <a:srgbClr val="FF0000"/>
                </a:solidFill>
                <a:latin typeface="Comic Sans MS" panose="030F0702030302020204" pitchFamily="66" charset="0"/>
              </a:rPr>
              <a:t> by an </a:t>
            </a:r>
            <a:r>
              <a:rPr lang="it-IT" sz="2400" dirty="0" err="1">
                <a:solidFill>
                  <a:srgbClr val="FF0000"/>
                </a:solidFill>
                <a:latin typeface="Comic Sans MS" panose="030F0702030302020204" pitchFamily="66" charset="0"/>
              </a:rPr>
              <a:t>object</a:t>
            </a:r>
            <a:r>
              <a:rPr lang="it-IT" sz="2400" dirty="0">
                <a:solidFill>
                  <a:srgbClr val="FF0000"/>
                </a:solidFill>
                <a:latin typeface="Comic Sans MS" panose="030F0702030302020204" pitchFamily="66" charset="0"/>
              </a:rPr>
              <a:t> or </a:t>
            </a:r>
            <a:r>
              <a:rPr lang="it-IT" sz="2400" dirty="0" err="1">
                <a:solidFill>
                  <a:srgbClr val="FF0000"/>
                </a:solidFill>
                <a:latin typeface="Comic Sans MS" panose="030F0702030302020204" pitchFamily="66" charset="0"/>
              </a:rPr>
              <a:t>system</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connected</a:t>
            </a:r>
            <a:r>
              <a:rPr lang="it-IT" sz="2400" dirty="0">
                <a:solidFill>
                  <a:srgbClr val="FF0000"/>
                </a:solidFill>
                <a:latin typeface="Comic Sans MS" panose="030F0702030302020204" pitchFamily="66" charset="0"/>
              </a:rPr>
              <a:t> to the </a:t>
            </a:r>
            <a:r>
              <a:rPr lang="it-IT" sz="2400" dirty="0" err="1">
                <a:solidFill>
                  <a:srgbClr val="FF0000"/>
                </a:solidFill>
                <a:latin typeface="Comic Sans MS" panose="030F0702030302020204" pitchFamily="66" charset="0"/>
              </a:rPr>
              <a:t>movement</a:t>
            </a:r>
            <a:r>
              <a:rPr lang="it-IT" sz="2400" dirty="0">
                <a:solidFill>
                  <a:srgbClr val="FF0000"/>
                </a:solidFill>
                <a:latin typeface="Comic Sans MS" panose="030F0702030302020204" pitchFamily="66" charset="0"/>
              </a:rPr>
              <a:t> of </a:t>
            </a:r>
            <a:r>
              <a:rPr lang="it-IT" sz="2400" dirty="0" err="1">
                <a:solidFill>
                  <a:srgbClr val="FF0000"/>
                </a:solidFill>
                <a:latin typeface="Comic Sans MS" panose="030F0702030302020204" pitchFamily="66" charset="0"/>
              </a:rPr>
              <a:t>particles</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while</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heat</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is</a:t>
            </a:r>
            <a:r>
              <a:rPr lang="it-IT" sz="2400" dirty="0">
                <a:solidFill>
                  <a:srgbClr val="FF0000"/>
                </a:solidFill>
                <a:latin typeface="Comic Sans MS" panose="030F0702030302020204" pitchFamily="66" charset="0"/>
              </a:rPr>
              <a:t> the </a:t>
            </a:r>
            <a:r>
              <a:rPr lang="it-IT" sz="2400" dirty="0" err="1">
                <a:solidFill>
                  <a:srgbClr val="FF0000"/>
                </a:solidFill>
                <a:latin typeface="Comic Sans MS" panose="030F0702030302020204" pitchFamily="66" charset="0"/>
              </a:rPr>
              <a:t>energy</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transferred</a:t>
            </a:r>
            <a:r>
              <a:rPr lang="it-IT" sz="2400" dirty="0">
                <a:solidFill>
                  <a:srgbClr val="FF0000"/>
                </a:solidFill>
                <a:latin typeface="Comic Sans MS" panose="030F0702030302020204" pitchFamily="66" charset="0"/>
              </a:rPr>
              <a:t> from an </a:t>
            </a:r>
            <a:r>
              <a:rPr lang="it-IT" sz="2400" dirty="0" err="1">
                <a:solidFill>
                  <a:srgbClr val="FF0000"/>
                </a:solidFill>
                <a:latin typeface="Comic Sans MS" panose="030F0702030302020204" pitchFamily="66" charset="0"/>
              </a:rPr>
              <a:t>object</a:t>
            </a:r>
            <a:r>
              <a:rPr lang="it-IT" sz="2400" dirty="0">
                <a:solidFill>
                  <a:srgbClr val="FF0000"/>
                </a:solidFill>
                <a:latin typeface="Comic Sans MS" panose="030F0702030302020204" pitchFamily="66" charset="0"/>
              </a:rPr>
              <a:t>/</a:t>
            </a:r>
            <a:r>
              <a:rPr lang="it-IT" sz="2400" dirty="0" err="1">
                <a:solidFill>
                  <a:srgbClr val="FF0000"/>
                </a:solidFill>
                <a:latin typeface="Comic Sans MS" panose="030F0702030302020204" pitchFamily="66" charset="0"/>
              </a:rPr>
              <a:t>system</a:t>
            </a:r>
            <a:r>
              <a:rPr lang="it-IT" sz="2400" dirty="0">
                <a:solidFill>
                  <a:srgbClr val="FF0000"/>
                </a:solidFill>
                <a:latin typeface="Comic Sans MS" panose="030F0702030302020204" pitchFamily="66" charset="0"/>
              </a:rPr>
              <a:t> to </a:t>
            </a:r>
            <a:r>
              <a:rPr lang="it-IT" sz="2400" dirty="0" err="1">
                <a:solidFill>
                  <a:srgbClr val="FF0000"/>
                </a:solidFill>
                <a:latin typeface="Comic Sans MS" panose="030F0702030302020204" pitchFamily="66" charset="0"/>
              </a:rPr>
              <a:t>another</a:t>
            </a:r>
            <a:r>
              <a:rPr lang="it-IT" sz="2400" dirty="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one</a:t>
            </a:r>
            <a:r>
              <a:rPr lang="it-IT" sz="2400"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241779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72000">
              <a:srgbClr val="CDFAFF"/>
            </a:gs>
          </a:gsLst>
          <a:lin ang="5400000" scaled="1"/>
          <a:tileRect/>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90839" y="367515"/>
            <a:ext cx="4023709" cy="1121761"/>
          </a:xfrm>
          <a:prstGeom prst="rect">
            <a:avLst/>
          </a:prstGeom>
        </p:spPr>
      </p:pic>
      <p:sp>
        <p:nvSpPr>
          <p:cNvPr id="3" name="CasellaDiTesto 2"/>
          <p:cNvSpPr txBox="1"/>
          <p:nvPr/>
        </p:nvSpPr>
        <p:spPr>
          <a:xfrm>
            <a:off x="522514" y="1772816"/>
            <a:ext cx="11140751" cy="4154984"/>
          </a:xfrm>
          <a:prstGeom prst="rect">
            <a:avLst/>
          </a:prstGeom>
          <a:noFill/>
        </p:spPr>
        <p:txBody>
          <a:bodyPr wrap="square" rtlCol="0">
            <a:spAutoFit/>
          </a:bodyPr>
          <a:lstStyle/>
          <a:p>
            <a:r>
              <a:rPr lang="it-IT" sz="2400" dirty="0">
                <a:latin typeface="Comic Sans MS" panose="030F0702030302020204" pitchFamily="66" charset="0"/>
              </a:rPr>
              <a:t>In </a:t>
            </a:r>
            <a:r>
              <a:rPr lang="it-IT" sz="2400" dirty="0" err="1">
                <a:latin typeface="Comic Sans MS" panose="030F0702030302020204" pitchFamily="66" charset="0"/>
              </a:rPr>
              <a:t>pairs</a:t>
            </a:r>
            <a:r>
              <a:rPr lang="it-IT" sz="2400" dirty="0">
                <a:latin typeface="Comic Sans MS" panose="030F0702030302020204" pitchFamily="66" charset="0"/>
              </a:rPr>
              <a:t>, </a:t>
            </a:r>
            <a:r>
              <a:rPr lang="it-IT" sz="2400" dirty="0" err="1">
                <a:latin typeface="Comic Sans MS" panose="030F0702030302020204" pitchFamily="66" charset="0"/>
              </a:rPr>
              <a:t>answer</a:t>
            </a:r>
            <a:r>
              <a:rPr lang="it-IT" sz="2400" dirty="0">
                <a:latin typeface="Comic Sans MS" panose="030F0702030302020204" pitchFamily="66" charset="0"/>
              </a:rPr>
              <a:t> the </a:t>
            </a:r>
            <a:r>
              <a:rPr lang="it-IT" sz="2400" dirty="0" err="1">
                <a:latin typeface="Comic Sans MS" panose="030F0702030302020204" pitchFamily="66" charset="0"/>
              </a:rPr>
              <a:t>following</a:t>
            </a:r>
            <a:r>
              <a:rPr lang="it-IT" sz="2400" dirty="0">
                <a:latin typeface="Comic Sans MS" panose="030F0702030302020204" pitchFamily="66" charset="0"/>
              </a:rPr>
              <a:t> </a:t>
            </a:r>
            <a:r>
              <a:rPr lang="it-IT" sz="2400" dirty="0" err="1">
                <a:latin typeface="Comic Sans MS" panose="030F0702030302020204" pitchFamily="66" charset="0"/>
              </a:rPr>
              <a:t>questions</a:t>
            </a:r>
            <a:r>
              <a:rPr lang="it-IT" sz="2400" dirty="0">
                <a:latin typeface="Comic Sans MS" panose="030F0702030302020204" pitchFamily="66" charset="0"/>
              </a:rPr>
              <a:t>:</a:t>
            </a:r>
          </a:p>
          <a:p>
            <a:endParaRPr lang="it-IT" sz="2400" dirty="0">
              <a:latin typeface="Comic Sans MS" panose="030F0702030302020204" pitchFamily="66" charset="0"/>
            </a:endParaRPr>
          </a:p>
          <a:p>
            <a:pPr marL="457200" indent="-457200">
              <a:buFont typeface="+mj-lt"/>
              <a:buAutoNum type="arabicPeriod"/>
            </a:pPr>
            <a:r>
              <a:rPr lang="it-IT" sz="2400" dirty="0">
                <a:latin typeface="Comic Sans MS" panose="030F0702030302020204" pitchFamily="66" charset="0"/>
              </a:rPr>
              <a:t>A </a:t>
            </a:r>
            <a:r>
              <a:rPr lang="it-IT" sz="2400" dirty="0" err="1">
                <a:latin typeface="Comic Sans MS" panose="030F0702030302020204" pitchFamily="66" charset="0"/>
              </a:rPr>
              <a:t>domestic</a:t>
            </a:r>
            <a:r>
              <a:rPr lang="it-IT" sz="2400" dirty="0">
                <a:latin typeface="Comic Sans MS" panose="030F0702030302020204" pitchFamily="66" charset="0"/>
              </a:rPr>
              <a:t> hot water tank </a:t>
            </a:r>
            <a:r>
              <a:rPr lang="it-IT" sz="2400" dirty="0" err="1">
                <a:latin typeface="Comic Sans MS" panose="030F0702030302020204" pitchFamily="66" charset="0"/>
              </a:rPr>
              <a:t>contains</a:t>
            </a:r>
            <a:r>
              <a:rPr lang="it-IT" sz="2400" dirty="0">
                <a:latin typeface="Comic Sans MS" panose="030F0702030302020204" pitchFamily="66" charset="0"/>
              </a:rPr>
              <a:t> 200 kg of water </a:t>
            </a:r>
            <a:r>
              <a:rPr lang="it-IT" sz="2400" dirty="0" err="1">
                <a:latin typeface="Comic Sans MS" panose="030F0702030302020204" pitchFamily="66" charset="0"/>
              </a:rPr>
              <a:t>at</a:t>
            </a:r>
            <a:r>
              <a:rPr lang="it-IT" sz="2400" dirty="0">
                <a:latin typeface="Comic Sans MS" panose="030F0702030302020204" pitchFamily="66" charset="0"/>
              </a:rPr>
              <a:t> 20°C. How </a:t>
            </a:r>
            <a:r>
              <a:rPr lang="it-IT" sz="2400" dirty="0" err="1">
                <a:latin typeface="Comic Sans MS" panose="030F0702030302020204" pitchFamily="66" charset="0"/>
              </a:rPr>
              <a:t>much</a:t>
            </a:r>
            <a:r>
              <a:rPr lang="it-IT" sz="2400" dirty="0">
                <a:latin typeface="Comic Sans MS" panose="030F0702030302020204" pitchFamily="66" charset="0"/>
              </a:rPr>
              <a:t> </a:t>
            </a:r>
            <a:r>
              <a:rPr lang="it-IT" sz="2400" dirty="0" err="1">
                <a:latin typeface="Comic Sans MS" panose="030F0702030302020204" pitchFamily="66" charset="0"/>
              </a:rPr>
              <a:t>energy</a:t>
            </a:r>
            <a:r>
              <a:rPr lang="it-IT" sz="2400" dirty="0">
                <a:latin typeface="Comic Sans MS" panose="030F0702030302020204" pitchFamily="66" charset="0"/>
              </a:rPr>
              <a:t> must be </a:t>
            </a:r>
            <a:r>
              <a:rPr lang="it-IT" sz="2400" dirty="0" err="1">
                <a:latin typeface="Comic Sans MS" panose="030F0702030302020204" pitchFamily="66" charset="0"/>
              </a:rPr>
              <a:t>supplied</a:t>
            </a:r>
            <a:r>
              <a:rPr lang="it-IT" sz="2400" dirty="0">
                <a:latin typeface="Comic Sans MS" panose="030F0702030302020204" pitchFamily="66" charset="0"/>
              </a:rPr>
              <a:t> to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this</a:t>
            </a:r>
            <a:r>
              <a:rPr lang="it-IT" sz="2400" dirty="0">
                <a:latin typeface="Comic Sans MS" panose="030F0702030302020204" pitchFamily="66" charset="0"/>
              </a:rPr>
              <a:t> water to 70°C?</a:t>
            </a:r>
          </a:p>
          <a:p>
            <a:r>
              <a:rPr lang="it-IT" sz="2400" dirty="0">
                <a:latin typeface="Comic Sans MS" panose="030F0702030302020204" pitchFamily="66" charset="0"/>
              </a:rPr>
              <a:t>_________________________________________________________________________________________________________________</a:t>
            </a:r>
          </a:p>
          <a:p>
            <a:r>
              <a:rPr lang="it-IT" sz="2400" dirty="0">
                <a:latin typeface="Comic Sans MS" panose="030F0702030302020204" pitchFamily="66" charset="0"/>
              </a:rPr>
              <a:t>2.  The </a:t>
            </a:r>
            <a:r>
              <a:rPr lang="it-IT" sz="2400" dirty="0" err="1">
                <a:latin typeface="Comic Sans MS" panose="030F0702030302020204" pitchFamily="66" charset="0"/>
              </a:rPr>
              <a:t>specific</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capacity</a:t>
            </a:r>
            <a:r>
              <a:rPr lang="it-IT" sz="2400" dirty="0">
                <a:latin typeface="Comic Sans MS" panose="030F0702030302020204" pitchFamily="66" charset="0"/>
              </a:rPr>
              <a:t> of </a:t>
            </a:r>
            <a:r>
              <a:rPr lang="it-IT" sz="2400" dirty="0" err="1">
                <a:latin typeface="Comic Sans MS" panose="030F0702030302020204" pitchFamily="66" charset="0"/>
              </a:rPr>
              <a:t>steel</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420 J/</a:t>
            </a:r>
            <a:r>
              <a:rPr lang="it-IT" sz="2400" dirty="0" err="1">
                <a:latin typeface="Comic Sans MS" panose="030F0702030302020204" pitchFamily="66" charset="0"/>
              </a:rPr>
              <a:t>kgK</a:t>
            </a:r>
            <a:r>
              <a:rPr lang="it-IT" sz="2400" dirty="0">
                <a:latin typeface="Comic Sans MS" panose="030F0702030302020204" pitchFamily="66" charset="0"/>
              </a:rPr>
              <a:t>, </a:t>
            </a:r>
            <a:r>
              <a:rPr lang="it-IT" sz="2400" dirty="0" err="1">
                <a:latin typeface="Comic Sans MS" panose="030F0702030302020204" pitchFamily="66" charset="0"/>
              </a:rPr>
              <a:t>what</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the </a:t>
            </a:r>
            <a:r>
              <a:rPr lang="it-IT" sz="2400" dirty="0" err="1">
                <a:latin typeface="Comic Sans MS" panose="030F0702030302020204" pitchFamily="66" charset="0"/>
              </a:rPr>
              <a:t>final</a:t>
            </a:r>
            <a:r>
              <a:rPr lang="it-IT" sz="2400" dirty="0">
                <a:latin typeface="Comic Sans MS" panose="030F0702030302020204" pitchFamily="66" charset="0"/>
              </a:rPr>
              <a:t> temperature of 2.0 kg of </a:t>
            </a:r>
            <a:r>
              <a:rPr lang="it-IT" sz="2400" dirty="0" err="1">
                <a:latin typeface="Comic Sans MS" panose="030F0702030302020204" pitchFamily="66" charset="0"/>
              </a:rPr>
              <a:t>steel</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a:t>
            </a:r>
            <a:r>
              <a:rPr lang="it-IT" sz="2400" dirty="0" err="1">
                <a:latin typeface="Comic Sans MS" panose="030F0702030302020204" pitchFamily="66" charset="0"/>
              </a:rPr>
              <a:t>they</a:t>
            </a:r>
            <a:r>
              <a:rPr lang="it-IT" sz="2400" dirty="0">
                <a:latin typeface="Comic Sans MS" panose="030F0702030302020204" pitchFamily="66" charset="0"/>
              </a:rPr>
              <a:t> </a:t>
            </a:r>
            <a:r>
              <a:rPr lang="it-IT" sz="2400" dirty="0" err="1">
                <a:latin typeface="Comic Sans MS" panose="030F0702030302020204" pitchFamily="66" charset="0"/>
              </a:rPr>
              <a:t>absorb</a:t>
            </a:r>
            <a:r>
              <a:rPr lang="it-IT" sz="2400" dirty="0">
                <a:latin typeface="Comic Sans MS" panose="030F0702030302020204" pitchFamily="66" charset="0"/>
              </a:rPr>
              <a:t> 200 J </a:t>
            </a:r>
            <a:r>
              <a:rPr lang="it-IT" sz="2400" dirty="0" err="1">
                <a:latin typeface="Comic Sans MS" panose="030F0702030302020204" pitchFamily="66" charset="0"/>
              </a:rPr>
              <a:t>at</a:t>
            </a:r>
            <a:r>
              <a:rPr lang="it-IT" sz="2400" dirty="0">
                <a:latin typeface="Comic Sans MS" panose="030F0702030302020204" pitchFamily="66" charset="0"/>
              </a:rPr>
              <a:t> 10°C?</a:t>
            </a:r>
          </a:p>
          <a:p>
            <a:r>
              <a:rPr lang="it-IT" sz="2400" dirty="0">
                <a:latin typeface="Comic Sans MS" panose="030F0702030302020204" pitchFamily="66" charset="0"/>
              </a:rPr>
              <a:t>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738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157094" y="0"/>
            <a:ext cx="4023709" cy="1121761"/>
          </a:xfrm>
          <a:prstGeom prst="rect">
            <a:avLst/>
          </a:prstGeom>
        </p:spPr>
      </p:pic>
      <p:sp>
        <p:nvSpPr>
          <p:cNvPr id="3" name="CasellaDiTesto 2"/>
          <p:cNvSpPr txBox="1"/>
          <p:nvPr/>
        </p:nvSpPr>
        <p:spPr>
          <a:xfrm>
            <a:off x="675619" y="1219200"/>
            <a:ext cx="10626437" cy="6155531"/>
          </a:xfrm>
          <a:prstGeom prst="rect">
            <a:avLst/>
          </a:prstGeom>
          <a:noFill/>
        </p:spPr>
        <p:txBody>
          <a:bodyPr wrap="square" rtlCol="0">
            <a:spAutoFit/>
          </a:bodyPr>
          <a:lstStyle/>
          <a:p>
            <a:r>
              <a:rPr lang="it-IT" sz="2000" b="1" dirty="0" err="1">
                <a:latin typeface="Comic Sans MS" panose="030F0702030302020204" pitchFamily="66" charset="0"/>
              </a:rPr>
              <a:t>There</a:t>
            </a:r>
            <a:r>
              <a:rPr lang="it-IT" sz="2000" b="1" dirty="0">
                <a:latin typeface="Comic Sans MS" panose="030F0702030302020204" pitchFamily="66" charset="0"/>
              </a:rPr>
              <a:t> are 4 ways (a-d) to complete the </a:t>
            </a:r>
            <a:r>
              <a:rPr lang="it-IT" sz="2000" b="1" dirty="0" err="1">
                <a:latin typeface="Comic Sans MS" panose="030F0702030302020204" pitchFamily="66" charset="0"/>
              </a:rPr>
              <a:t>sentences</a:t>
            </a:r>
            <a:r>
              <a:rPr lang="it-IT" sz="2000" b="1" dirty="0">
                <a:latin typeface="Comic Sans MS" panose="030F0702030302020204" pitchFamily="66" charset="0"/>
              </a:rPr>
              <a:t> </a:t>
            </a:r>
            <a:r>
              <a:rPr lang="it-IT" sz="2000" b="1" dirty="0" err="1">
                <a:latin typeface="Comic Sans MS" panose="030F0702030302020204" pitchFamily="66" charset="0"/>
              </a:rPr>
              <a:t>below</a:t>
            </a:r>
            <a:r>
              <a:rPr lang="it-IT" sz="2000" b="1" dirty="0">
                <a:latin typeface="Comic Sans MS" panose="030F0702030302020204" pitchFamily="66" charset="0"/>
              </a:rPr>
              <a:t>. </a:t>
            </a:r>
            <a:r>
              <a:rPr lang="it-IT" sz="2000" b="1" dirty="0" err="1">
                <a:latin typeface="Comic Sans MS" panose="030F0702030302020204" pitchFamily="66" charset="0"/>
              </a:rPr>
              <a:t>Which</a:t>
            </a:r>
            <a:r>
              <a:rPr lang="it-IT" sz="2000" b="1" dirty="0">
                <a:latin typeface="Comic Sans MS" panose="030F0702030302020204" pitchFamily="66" charset="0"/>
              </a:rPr>
              <a:t> </a:t>
            </a:r>
            <a:r>
              <a:rPr lang="it-IT" sz="2000" b="1" dirty="0" err="1">
                <a:latin typeface="Comic Sans MS" panose="030F0702030302020204" pitchFamily="66" charset="0"/>
              </a:rPr>
              <a:t>is</a:t>
            </a:r>
            <a:r>
              <a:rPr lang="it-IT" sz="2000" b="1" dirty="0">
                <a:latin typeface="Comic Sans MS" panose="030F0702030302020204" pitchFamily="66" charset="0"/>
              </a:rPr>
              <a:t> </a:t>
            </a:r>
            <a:r>
              <a:rPr lang="it-IT" sz="2000" b="1" dirty="0" err="1">
                <a:latin typeface="Comic Sans MS" panose="030F0702030302020204" pitchFamily="66" charset="0"/>
              </a:rPr>
              <a:t>correct</a:t>
            </a:r>
            <a:r>
              <a:rPr lang="it-IT" sz="2000" b="1" dirty="0">
                <a:latin typeface="Comic Sans MS" panose="030F0702030302020204" pitchFamily="66" charset="0"/>
              </a:rPr>
              <a:t>? </a:t>
            </a:r>
            <a:r>
              <a:rPr lang="it-IT" sz="2000" b="1" dirty="0" err="1">
                <a:latin typeface="Comic Sans MS" panose="030F0702030302020204" pitchFamily="66" charset="0"/>
              </a:rPr>
              <a:t>Explain</a:t>
            </a:r>
            <a:r>
              <a:rPr lang="it-IT" sz="2000" b="1" dirty="0">
                <a:latin typeface="Comic Sans MS" panose="030F0702030302020204" pitchFamily="66" charset="0"/>
              </a:rPr>
              <a:t> </a:t>
            </a:r>
            <a:r>
              <a:rPr lang="it-IT" sz="2000" b="1" dirty="0" err="1">
                <a:latin typeface="Comic Sans MS" panose="030F0702030302020204" pitchFamily="66" charset="0"/>
              </a:rPr>
              <a:t>why</a:t>
            </a:r>
            <a:r>
              <a:rPr lang="it-IT" sz="2000" dirty="0">
                <a:latin typeface="Comic Sans MS" panose="030F0702030302020204" pitchFamily="66" charset="0"/>
              </a:rPr>
              <a:t>.</a:t>
            </a:r>
          </a:p>
          <a:p>
            <a:pPr marL="342900" indent="-342900">
              <a:buFont typeface="+mj-lt"/>
              <a:buAutoNum type="arabicPeriod"/>
            </a:pPr>
            <a:r>
              <a:rPr lang="it-IT" sz="2000" dirty="0" err="1">
                <a:latin typeface="Comic Sans MS" panose="030F0702030302020204" pitchFamily="66" charset="0"/>
              </a:rPr>
              <a:t>Heat</a:t>
            </a:r>
            <a:r>
              <a:rPr lang="it-IT" sz="2000" dirty="0">
                <a:latin typeface="Comic Sans MS" panose="030F0702030302020204" pitchFamily="66" charset="0"/>
              </a:rPr>
              <a:t> </a:t>
            </a:r>
            <a:r>
              <a:rPr lang="it-IT" sz="2000" dirty="0" err="1">
                <a:latin typeface="Comic Sans MS" panose="030F0702030302020204" pitchFamily="66" charset="0"/>
              </a:rPr>
              <a:t>spontaneously</a:t>
            </a:r>
            <a:r>
              <a:rPr lang="it-IT" sz="2000" dirty="0">
                <a:latin typeface="Comic Sans MS" panose="030F0702030302020204" pitchFamily="66" charset="0"/>
              </a:rPr>
              <a:t> </a:t>
            </a:r>
            <a:r>
              <a:rPr lang="it-IT" sz="2000" dirty="0" err="1">
                <a:latin typeface="Comic Sans MS" panose="030F0702030302020204" pitchFamily="66" charset="0"/>
              </a:rPr>
              <a:t>flows</a:t>
            </a:r>
            <a:endParaRPr lang="it-IT" sz="2000" dirty="0">
              <a:latin typeface="Comic Sans MS" panose="030F0702030302020204" pitchFamily="66" charset="0"/>
            </a:endParaRPr>
          </a:p>
          <a:p>
            <a:pPr marL="800100" lvl="1" indent="-342900">
              <a:buFont typeface="+mj-lt"/>
              <a:buAutoNum type="alphaLcParenR"/>
            </a:pPr>
            <a:r>
              <a:rPr lang="it-IT" sz="2000" dirty="0">
                <a:latin typeface="Comic Sans MS" panose="030F0702030302020204" pitchFamily="66" charset="0"/>
              </a:rPr>
              <a:t>From a </a:t>
            </a:r>
            <a:r>
              <a:rPr lang="it-IT" sz="2000" dirty="0" err="1">
                <a:latin typeface="Comic Sans MS" panose="030F0702030302020204" pitchFamily="66" charset="0"/>
              </a:rPr>
              <a:t>bigger</a:t>
            </a:r>
            <a:r>
              <a:rPr lang="it-IT" sz="2000" dirty="0">
                <a:latin typeface="Comic Sans MS" panose="030F0702030302020204" pitchFamily="66" charset="0"/>
              </a:rPr>
              <a:t> body to a </a:t>
            </a:r>
            <a:r>
              <a:rPr lang="it-IT" sz="2000" dirty="0" err="1">
                <a:latin typeface="Comic Sans MS" panose="030F0702030302020204" pitchFamily="66" charset="0"/>
              </a:rPr>
              <a:t>smaller</a:t>
            </a:r>
            <a:r>
              <a:rPr lang="it-IT" sz="2000" dirty="0">
                <a:latin typeface="Comic Sans MS" panose="030F0702030302020204" pitchFamily="66" charset="0"/>
              </a:rPr>
              <a:t> body</a:t>
            </a:r>
          </a:p>
          <a:p>
            <a:pPr marL="800100" lvl="1" indent="-342900">
              <a:buFont typeface="+mj-lt"/>
              <a:buAutoNum type="alphaLcParenR"/>
            </a:pPr>
            <a:r>
              <a:rPr lang="it-IT" sz="2000" dirty="0" err="1">
                <a:latin typeface="Comic Sans MS" panose="030F0702030302020204" pitchFamily="66" charset="0"/>
              </a:rPr>
              <a:t>Between</a:t>
            </a:r>
            <a:r>
              <a:rPr lang="it-IT" sz="2000" dirty="0">
                <a:latin typeface="Comic Sans MS" panose="030F0702030302020204" pitchFamily="66" charset="0"/>
              </a:rPr>
              <a:t> </a:t>
            </a:r>
            <a:r>
              <a:rPr lang="it-IT" sz="2000" dirty="0" err="1">
                <a:latin typeface="Comic Sans MS" panose="030F0702030302020204" pitchFamily="66" charset="0"/>
              </a:rPr>
              <a:t>two</a:t>
            </a:r>
            <a:r>
              <a:rPr lang="it-IT" sz="2000" dirty="0">
                <a:latin typeface="Comic Sans MS" panose="030F0702030302020204" pitchFamily="66" charset="0"/>
              </a:rPr>
              <a:t> </a:t>
            </a:r>
            <a:r>
              <a:rPr lang="it-IT" sz="2000" dirty="0" err="1">
                <a:latin typeface="Comic Sans MS" panose="030F0702030302020204" pitchFamily="66" charset="0"/>
              </a:rPr>
              <a:t>bodies</a:t>
            </a:r>
            <a:r>
              <a:rPr lang="it-IT" sz="2000" dirty="0">
                <a:latin typeface="Comic Sans MS" panose="030F0702030302020204" pitchFamily="66" charset="0"/>
              </a:rPr>
              <a:t> in </a:t>
            </a:r>
            <a:r>
              <a:rPr lang="it-IT" sz="2000" dirty="0" err="1">
                <a:latin typeface="Comic Sans MS" panose="030F0702030302020204" pitchFamily="66" charset="0"/>
              </a:rPr>
              <a:t>thermal</a:t>
            </a:r>
            <a:r>
              <a:rPr lang="it-IT" sz="2000" dirty="0">
                <a:latin typeface="Comic Sans MS" panose="030F0702030302020204" pitchFamily="66" charset="0"/>
              </a:rPr>
              <a:t> </a:t>
            </a:r>
            <a:r>
              <a:rPr lang="it-IT" sz="2000" dirty="0" err="1">
                <a:latin typeface="Comic Sans MS" panose="030F0702030302020204" pitchFamily="66" charset="0"/>
              </a:rPr>
              <a:t>contact</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Between</a:t>
            </a:r>
            <a:r>
              <a:rPr lang="it-IT" sz="2000" dirty="0">
                <a:latin typeface="Comic Sans MS" panose="030F0702030302020204" pitchFamily="66" charset="0"/>
              </a:rPr>
              <a:t> </a:t>
            </a:r>
            <a:r>
              <a:rPr lang="it-IT" sz="2000" dirty="0" err="1">
                <a:latin typeface="Comic Sans MS" panose="030F0702030302020204" pitchFamily="66" charset="0"/>
              </a:rPr>
              <a:t>bodies</a:t>
            </a:r>
            <a:r>
              <a:rPr lang="it-IT" sz="2000" dirty="0">
                <a:latin typeface="Comic Sans MS" panose="030F0702030302020204" pitchFamily="66" charset="0"/>
              </a:rPr>
              <a:t> in </a:t>
            </a:r>
            <a:r>
              <a:rPr lang="it-IT" sz="2000" dirty="0" err="1">
                <a:latin typeface="Comic Sans MS" panose="030F0702030302020204" pitchFamily="66" charset="0"/>
              </a:rPr>
              <a:t>thermal</a:t>
            </a:r>
            <a:r>
              <a:rPr lang="it-IT" sz="2000" dirty="0">
                <a:latin typeface="Comic Sans MS" panose="030F0702030302020204" pitchFamily="66" charset="0"/>
              </a:rPr>
              <a:t> </a:t>
            </a:r>
            <a:r>
              <a:rPr lang="it-IT" sz="2000" dirty="0" err="1">
                <a:latin typeface="Comic Sans MS" panose="030F0702030302020204" pitchFamily="66" charset="0"/>
              </a:rPr>
              <a:t>equilibrium</a:t>
            </a:r>
            <a:endParaRPr lang="it-IT" sz="2000" dirty="0">
              <a:latin typeface="Comic Sans MS" panose="030F0702030302020204" pitchFamily="66" charset="0"/>
            </a:endParaRPr>
          </a:p>
          <a:p>
            <a:pPr marL="800100" lvl="1" indent="-342900">
              <a:buFont typeface="+mj-lt"/>
              <a:buAutoNum type="alphaLcParenR"/>
            </a:pPr>
            <a:r>
              <a:rPr lang="it-IT" sz="2000" dirty="0">
                <a:latin typeface="Comic Sans MS" panose="030F0702030302020204" pitchFamily="66" charset="0"/>
              </a:rPr>
              <a:t>From a body </a:t>
            </a:r>
            <a:r>
              <a:rPr lang="it-IT" sz="2000" dirty="0" err="1">
                <a:latin typeface="Comic Sans MS" panose="030F0702030302020204" pitchFamily="66" charset="0"/>
              </a:rPr>
              <a:t>at</a:t>
            </a:r>
            <a:r>
              <a:rPr lang="it-IT" sz="2000" dirty="0">
                <a:latin typeface="Comic Sans MS" panose="030F0702030302020204" pitchFamily="66" charset="0"/>
              </a:rPr>
              <a:t> </a:t>
            </a:r>
            <a:r>
              <a:rPr lang="it-IT" sz="2000" dirty="0" err="1">
                <a:latin typeface="Comic Sans MS" panose="030F0702030302020204" pitchFamily="66" charset="0"/>
              </a:rPr>
              <a:t>higher</a:t>
            </a:r>
            <a:r>
              <a:rPr lang="it-IT" sz="2000" dirty="0">
                <a:latin typeface="Comic Sans MS" panose="030F0702030302020204" pitchFamily="66" charset="0"/>
              </a:rPr>
              <a:t> temperature to a body </a:t>
            </a:r>
            <a:r>
              <a:rPr lang="it-IT" sz="2000" dirty="0" err="1">
                <a:latin typeface="Comic Sans MS" panose="030F0702030302020204" pitchFamily="66" charset="0"/>
              </a:rPr>
              <a:t>at</a:t>
            </a:r>
            <a:r>
              <a:rPr lang="it-IT" sz="2000" dirty="0">
                <a:latin typeface="Comic Sans MS" panose="030F0702030302020204" pitchFamily="66" charset="0"/>
              </a:rPr>
              <a:t> a </a:t>
            </a:r>
            <a:r>
              <a:rPr lang="it-IT" sz="2000" dirty="0" err="1">
                <a:latin typeface="Comic Sans MS" panose="030F0702030302020204" pitchFamily="66" charset="0"/>
              </a:rPr>
              <a:t>lower</a:t>
            </a:r>
            <a:r>
              <a:rPr lang="it-IT" sz="2000" dirty="0">
                <a:latin typeface="Comic Sans MS" panose="030F0702030302020204" pitchFamily="66" charset="0"/>
              </a:rPr>
              <a:t> temperature</a:t>
            </a:r>
          </a:p>
          <a:p>
            <a:pPr marL="342900" indent="-342900">
              <a:buFont typeface="+mj-lt"/>
              <a:buAutoNum type="arabicPeriod"/>
            </a:pPr>
            <a:r>
              <a:rPr lang="it-IT" sz="2000" dirty="0" err="1">
                <a:latin typeface="Comic Sans MS" panose="030F0702030302020204" pitchFamily="66" charset="0"/>
              </a:rPr>
              <a:t>Heat</a:t>
            </a:r>
            <a:r>
              <a:rPr lang="it-IT" sz="2000" dirty="0">
                <a:latin typeface="Comic Sans MS" panose="030F0702030302020204" pitchFamily="66" charset="0"/>
              </a:rPr>
              <a:t> </a:t>
            </a:r>
            <a:r>
              <a:rPr lang="it-IT" sz="2000" dirty="0" err="1">
                <a:latin typeface="Comic Sans MS" panose="030F0702030302020204" pitchFamily="66" charset="0"/>
              </a:rPr>
              <a:t>capacity</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Doubles</a:t>
            </a:r>
            <a:r>
              <a:rPr lang="it-IT" sz="2000" dirty="0">
                <a:latin typeface="Comic Sans MS" panose="030F0702030302020204" pitchFamily="66" charset="0"/>
              </a:rPr>
              <a:t> </a:t>
            </a:r>
            <a:r>
              <a:rPr lang="it-IT" sz="2000" dirty="0" err="1">
                <a:latin typeface="Comic Sans MS" panose="030F0702030302020204" pitchFamily="66" charset="0"/>
              </a:rPr>
              <a:t>when</a:t>
            </a:r>
            <a:r>
              <a:rPr lang="it-IT" sz="2000" dirty="0">
                <a:latin typeface="Comic Sans MS" panose="030F0702030302020204" pitchFamily="66" charset="0"/>
              </a:rPr>
              <a:t> </a:t>
            </a:r>
            <a:r>
              <a:rPr lang="it-IT" sz="2000" dirty="0" err="1">
                <a:latin typeface="Comic Sans MS" panose="030F0702030302020204" pitchFamily="66" charset="0"/>
              </a:rPr>
              <a:t>you</a:t>
            </a:r>
            <a:r>
              <a:rPr lang="it-IT" sz="2000" dirty="0">
                <a:latin typeface="Comic Sans MS" panose="030F0702030302020204" pitchFamily="66" charset="0"/>
              </a:rPr>
              <a:t> double the </a:t>
            </a:r>
            <a:r>
              <a:rPr lang="it-IT" sz="2000" dirty="0" err="1">
                <a:latin typeface="Comic Sans MS" panose="030F0702030302020204" pitchFamily="66" charset="0"/>
              </a:rPr>
              <a:t>quantity</a:t>
            </a:r>
            <a:r>
              <a:rPr lang="it-IT" sz="2000" dirty="0">
                <a:latin typeface="Comic Sans MS" panose="030F0702030302020204" pitchFamily="66" charset="0"/>
              </a:rPr>
              <a:t> of a </a:t>
            </a:r>
            <a:r>
              <a:rPr lang="it-IT" sz="2000" dirty="0" err="1">
                <a:latin typeface="Comic Sans MS" panose="030F0702030302020204" pitchFamily="66" charset="0"/>
              </a:rPr>
              <a:t>substance</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Halves</a:t>
            </a:r>
            <a:r>
              <a:rPr lang="it-IT" sz="2000" dirty="0">
                <a:latin typeface="Comic Sans MS" panose="030F0702030302020204" pitchFamily="66" charset="0"/>
              </a:rPr>
              <a:t> </a:t>
            </a:r>
            <a:r>
              <a:rPr lang="it-IT" sz="2000" dirty="0" err="1">
                <a:latin typeface="Comic Sans MS" panose="030F0702030302020204" pitchFamily="66" charset="0"/>
              </a:rPr>
              <a:t>if</a:t>
            </a:r>
            <a:r>
              <a:rPr lang="it-IT" sz="2000" dirty="0">
                <a:latin typeface="Comic Sans MS" panose="030F0702030302020204" pitchFamily="66" charset="0"/>
              </a:rPr>
              <a:t> the mass of the </a:t>
            </a:r>
            <a:r>
              <a:rPr lang="it-IT" sz="2000" dirty="0" err="1">
                <a:latin typeface="Comic Sans MS" panose="030F0702030302020204" pitchFamily="66" charset="0"/>
              </a:rPr>
              <a:t>object</a:t>
            </a:r>
            <a:r>
              <a:rPr lang="it-IT" sz="2000" dirty="0">
                <a:latin typeface="Comic Sans MS" panose="030F0702030302020204" pitchFamily="66" charset="0"/>
              </a:rPr>
              <a:t> </a:t>
            </a:r>
            <a:r>
              <a:rPr lang="it-IT" sz="2000" dirty="0" err="1">
                <a:latin typeface="Comic Sans MS" panose="030F0702030302020204" pitchFamily="66" charset="0"/>
              </a:rPr>
              <a:t>doubles</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Is</a:t>
            </a:r>
            <a:r>
              <a:rPr lang="it-IT" sz="2000" dirty="0">
                <a:latin typeface="Comic Sans MS" panose="030F0702030302020204" pitchFamily="66" charset="0"/>
              </a:rPr>
              <a:t> </a:t>
            </a:r>
            <a:r>
              <a:rPr lang="it-IT" sz="2000" dirty="0" err="1">
                <a:latin typeface="Comic Sans MS" panose="030F0702030302020204" pitchFamily="66" charset="0"/>
              </a:rPr>
              <a:t>constant</a:t>
            </a:r>
            <a:r>
              <a:rPr lang="it-IT" sz="2000" dirty="0">
                <a:latin typeface="Comic Sans MS" panose="030F0702030302020204" pitchFamily="66" charset="0"/>
              </a:rPr>
              <a:t> for </a:t>
            </a:r>
            <a:r>
              <a:rPr lang="it-IT" sz="2000" dirty="0" err="1">
                <a:latin typeface="Comic Sans MS" panose="030F0702030302020204" pitchFamily="66" charset="0"/>
              </a:rPr>
              <a:t>any</a:t>
            </a:r>
            <a:r>
              <a:rPr lang="it-IT" sz="2000" dirty="0">
                <a:latin typeface="Comic Sans MS" panose="030F0702030302020204" pitchFamily="66" charset="0"/>
              </a:rPr>
              <a:t> </a:t>
            </a:r>
            <a:r>
              <a:rPr lang="it-IT" sz="2000" dirty="0" err="1">
                <a:latin typeface="Comic Sans MS" panose="030F0702030302020204" pitchFamily="66" charset="0"/>
              </a:rPr>
              <a:t>given</a:t>
            </a:r>
            <a:r>
              <a:rPr lang="it-IT" sz="2000" dirty="0">
                <a:latin typeface="Comic Sans MS" panose="030F0702030302020204" pitchFamily="66" charset="0"/>
              </a:rPr>
              <a:t> </a:t>
            </a:r>
            <a:r>
              <a:rPr lang="it-IT" sz="2000" dirty="0" err="1">
                <a:latin typeface="Comic Sans MS" panose="030F0702030302020204" pitchFamily="66" charset="0"/>
              </a:rPr>
              <a:t>object</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Is</a:t>
            </a:r>
            <a:r>
              <a:rPr lang="it-IT" sz="2000" dirty="0">
                <a:latin typeface="Comic Sans MS" panose="030F0702030302020204" pitchFamily="66" charset="0"/>
              </a:rPr>
              <a:t> </a:t>
            </a:r>
            <a:r>
              <a:rPr lang="it-IT" sz="2000" dirty="0" err="1">
                <a:latin typeface="Comic Sans MS" panose="030F0702030302020204" pitchFamily="66" charset="0"/>
              </a:rPr>
              <a:t>inverersely</a:t>
            </a:r>
            <a:r>
              <a:rPr lang="it-IT" sz="2000" dirty="0">
                <a:latin typeface="Comic Sans MS" panose="030F0702030302020204" pitchFamily="66" charset="0"/>
              </a:rPr>
              <a:t> </a:t>
            </a:r>
            <a:r>
              <a:rPr lang="it-IT" sz="2000" dirty="0" err="1">
                <a:latin typeface="Comic Sans MS" panose="030F0702030302020204" pitchFamily="66" charset="0"/>
              </a:rPr>
              <a:t>proportional</a:t>
            </a:r>
            <a:r>
              <a:rPr lang="it-IT" sz="2000" dirty="0">
                <a:latin typeface="Comic Sans MS" panose="030F0702030302020204" pitchFamily="66" charset="0"/>
              </a:rPr>
              <a:t> to the </a:t>
            </a:r>
            <a:r>
              <a:rPr lang="it-IT" sz="2000" dirty="0" err="1">
                <a:latin typeface="Comic Sans MS" panose="030F0702030302020204" pitchFamily="66" charset="0"/>
              </a:rPr>
              <a:t>object’s</a:t>
            </a:r>
            <a:r>
              <a:rPr lang="it-IT" sz="2000" dirty="0">
                <a:latin typeface="Comic Sans MS" panose="030F0702030302020204" pitchFamily="66" charset="0"/>
              </a:rPr>
              <a:t> mass</a:t>
            </a:r>
          </a:p>
          <a:p>
            <a:pPr marL="342900" indent="-342900">
              <a:buFont typeface="+mj-lt"/>
              <a:buAutoNum type="arabicPeriod"/>
            </a:pPr>
            <a:r>
              <a:rPr lang="it-IT" sz="2000" dirty="0" err="1">
                <a:latin typeface="Comic Sans MS" panose="030F0702030302020204" pitchFamily="66" charset="0"/>
              </a:rPr>
              <a:t>Specific</a:t>
            </a:r>
            <a:r>
              <a:rPr lang="it-IT" sz="2000" dirty="0">
                <a:latin typeface="Comic Sans MS" panose="030F0702030302020204" pitchFamily="66" charset="0"/>
              </a:rPr>
              <a:t> </a:t>
            </a:r>
            <a:r>
              <a:rPr lang="it-IT" sz="2000" dirty="0" err="1">
                <a:latin typeface="Comic Sans MS" panose="030F0702030302020204" pitchFamily="66" charset="0"/>
              </a:rPr>
              <a:t>heat</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Doubles</a:t>
            </a:r>
            <a:r>
              <a:rPr lang="it-IT" sz="2000" dirty="0">
                <a:latin typeface="Comic Sans MS" panose="030F0702030302020204" pitchFamily="66" charset="0"/>
              </a:rPr>
              <a:t> </a:t>
            </a:r>
            <a:r>
              <a:rPr lang="it-IT" sz="2000" dirty="0" err="1">
                <a:latin typeface="Comic Sans MS" panose="030F0702030302020204" pitchFamily="66" charset="0"/>
              </a:rPr>
              <a:t>when</a:t>
            </a:r>
            <a:r>
              <a:rPr lang="it-IT" sz="2000" dirty="0">
                <a:latin typeface="Comic Sans MS" panose="030F0702030302020204" pitchFamily="66" charset="0"/>
              </a:rPr>
              <a:t> </a:t>
            </a:r>
            <a:r>
              <a:rPr lang="it-IT" sz="2000" dirty="0" err="1">
                <a:latin typeface="Comic Sans MS" panose="030F0702030302020204" pitchFamily="66" charset="0"/>
              </a:rPr>
              <a:t>you</a:t>
            </a:r>
            <a:r>
              <a:rPr lang="it-IT" sz="2000" dirty="0">
                <a:latin typeface="Comic Sans MS" panose="030F0702030302020204" pitchFamily="66" charset="0"/>
              </a:rPr>
              <a:t> double the </a:t>
            </a:r>
            <a:r>
              <a:rPr lang="it-IT" sz="2000" dirty="0" err="1">
                <a:latin typeface="Comic Sans MS" panose="030F0702030302020204" pitchFamily="66" charset="0"/>
              </a:rPr>
              <a:t>quantity</a:t>
            </a:r>
            <a:r>
              <a:rPr lang="it-IT" sz="2000" dirty="0">
                <a:latin typeface="Comic Sans MS" panose="030F0702030302020204" pitchFamily="66" charset="0"/>
              </a:rPr>
              <a:t> of a </a:t>
            </a:r>
            <a:r>
              <a:rPr lang="it-IT" sz="2000" dirty="0" err="1">
                <a:latin typeface="Comic Sans MS" panose="030F0702030302020204" pitchFamily="66" charset="0"/>
              </a:rPr>
              <a:t>substance</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Halves</a:t>
            </a:r>
            <a:r>
              <a:rPr lang="it-IT" sz="2000" dirty="0">
                <a:latin typeface="Comic Sans MS" panose="030F0702030302020204" pitchFamily="66" charset="0"/>
              </a:rPr>
              <a:t> </a:t>
            </a:r>
            <a:r>
              <a:rPr lang="it-IT" sz="2000" dirty="0" err="1">
                <a:latin typeface="Comic Sans MS" panose="030F0702030302020204" pitchFamily="66" charset="0"/>
              </a:rPr>
              <a:t>if</a:t>
            </a:r>
            <a:r>
              <a:rPr lang="it-IT" sz="2000" dirty="0">
                <a:latin typeface="Comic Sans MS" panose="030F0702030302020204" pitchFamily="66" charset="0"/>
              </a:rPr>
              <a:t> the mass of a </a:t>
            </a:r>
            <a:r>
              <a:rPr lang="it-IT" sz="2000" dirty="0" err="1">
                <a:latin typeface="Comic Sans MS" panose="030F0702030302020204" pitchFamily="66" charset="0"/>
              </a:rPr>
              <a:t>substance</a:t>
            </a:r>
            <a:r>
              <a:rPr lang="it-IT" sz="2000" dirty="0">
                <a:latin typeface="Comic Sans MS" panose="030F0702030302020204" pitchFamily="66" charset="0"/>
              </a:rPr>
              <a:t> </a:t>
            </a:r>
            <a:r>
              <a:rPr lang="it-IT" sz="2000" dirty="0" err="1">
                <a:latin typeface="Comic Sans MS" panose="030F0702030302020204" pitchFamily="66" charset="0"/>
              </a:rPr>
              <a:t>doubles</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Is</a:t>
            </a:r>
            <a:r>
              <a:rPr lang="it-IT" sz="2000" dirty="0">
                <a:latin typeface="Comic Sans MS" panose="030F0702030302020204" pitchFamily="66" charset="0"/>
              </a:rPr>
              <a:t> </a:t>
            </a:r>
            <a:r>
              <a:rPr lang="it-IT" sz="2000" dirty="0" err="1">
                <a:latin typeface="Comic Sans MS" panose="030F0702030302020204" pitchFamily="66" charset="0"/>
              </a:rPr>
              <a:t>constant</a:t>
            </a:r>
            <a:r>
              <a:rPr lang="it-IT" sz="2000" dirty="0">
                <a:latin typeface="Comic Sans MS" panose="030F0702030302020204" pitchFamily="66" charset="0"/>
              </a:rPr>
              <a:t> for a </a:t>
            </a:r>
            <a:r>
              <a:rPr lang="it-IT" sz="2000" dirty="0" err="1">
                <a:latin typeface="Comic Sans MS" panose="030F0702030302020204" pitchFamily="66" charset="0"/>
              </a:rPr>
              <a:t>given</a:t>
            </a:r>
            <a:r>
              <a:rPr lang="it-IT" sz="2000" dirty="0">
                <a:latin typeface="Comic Sans MS" panose="030F0702030302020204" pitchFamily="66" charset="0"/>
              </a:rPr>
              <a:t> </a:t>
            </a:r>
            <a:r>
              <a:rPr lang="it-IT" sz="2000" dirty="0" err="1">
                <a:latin typeface="Comic Sans MS" panose="030F0702030302020204" pitchFamily="66" charset="0"/>
              </a:rPr>
              <a:t>object</a:t>
            </a:r>
            <a:endParaRPr lang="it-IT" sz="2000" dirty="0">
              <a:latin typeface="Comic Sans MS" panose="030F0702030302020204" pitchFamily="66" charset="0"/>
            </a:endParaRPr>
          </a:p>
          <a:p>
            <a:pPr marL="800100" lvl="1" indent="-342900">
              <a:buFont typeface="+mj-lt"/>
              <a:buAutoNum type="alphaLcParenR"/>
            </a:pPr>
            <a:r>
              <a:rPr lang="it-IT" sz="2000" dirty="0" err="1">
                <a:latin typeface="Comic Sans MS" panose="030F0702030302020204" pitchFamily="66" charset="0"/>
              </a:rPr>
              <a:t>Is</a:t>
            </a:r>
            <a:r>
              <a:rPr lang="it-IT" sz="2000" dirty="0">
                <a:latin typeface="Comic Sans MS" panose="030F0702030302020204" pitchFamily="66" charset="0"/>
              </a:rPr>
              <a:t> </a:t>
            </a:r>
            <a:r>
              <a:rPr lang="it-IT" sz="2000" dirty="0" err="1">
                <a:latin typeface="Comic Sans MS" panose="030F0702030302020204" pitchFamily="66" charset="0"/>
              </a:rPr>
              <a:t>inversely</a:t>
            </a:r>
            <a:r>
              <a:rPr lang="it-IT" sz="2000" dirty="0">
                <a:latin typeface="Comic Sans MS" panose="030F0702030302020204" pitchFamily="66" charset="0"/>
              </a:rPr>
              <a:t> </a:t>
            </a:r>
            <a:r>
              <a:rPr lang="it-IT" sz="2000" dirty="0" err="1">
                <a:latin typeface="Comic Sans MS" panose="030F0702030302020204" pitchFamily="66" charset="0"/>
              </a:rPr>
              <a:t>proportional</a:t>
            </a:r>
            <a:r>
              <a:rPr lang="it-IT" sz="2000" dirty="0">
                <a:latin typeface="Comic Sans MS" panose="030F0702030302020204" pitchFamily="66" charset="0"/>
              </a:rPr>
              <a:t> to an </a:t>
            </a:r>
            <a:r>
              <a:rPr lang="it-IT" sz="2000" dirty="0" err="1">
                <a:latin typeface="Comic Sans MS" panose="030F0702030302020204" pitchFamily="66" charset="0"/>
              </a:rPr>
              <a:t>object’s</a:t>
            </a:r>
            <a:r>
              <a:rPr lang="it-IT" sz="2000" dirty="0">
                <a:latin typeface="Comic Sans MS" panose="030F0702030302020204" pitchFamily="66" charset="0"/>
              </a:rPr>
              <a:t> mass</a:t>
            </a:r>
          </a:p>
          <a:p>
            <a:pPr marL="800100" lvl="1" indent="-342900">
              <a:buFont typeface="+mj-lt"/>
              <a:buAutoNum type="alphaLcParenR"/>
            </a:pPr>
            <a:endParaRPr lang="it-IT" dirty="0">
              <a:latin typeface="Comic Sans MS" panose="030F0702030302020204" pitchFamily="66" charset="0"/>
            </a:endParaRPr>
          </a:p>
          <a:p>
            <a:endParaRPr lang="it-IT" dirty="0">
              <a:latin typeface="Comic Sans MS" panose="030F0702030302020204" pitchFamily="66" charset="0"/>
            </a:endParaRPr>
          </a:p>
          <a:p>
            <a:r>
              <a:rPr lang="it-IT" dirty="0">
                <a:latin typeface="Comic Sans MS" panose="030F0702030302020204" pitchFamily="66" charset="0"/>
              </a:rPr>
              <a:t> </a:t>
            </a:r>
          </a:p>
        </p:txBody>
      </p:sp>
    </p:spTree>
    <p:extLst>
      <p:ext uri="{BB962C8B-B14F-4D97-AF65-F5344CB8AC3E}">
        <p14:creationId xmlns:p14="http://schemas.microsoft.com/office/powerpoint/2010/main" val="359780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7F7F7"/>
            </a:gs>
            <a:gs pos="1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3063652" y="737637"/>
            <a:ext cx="5833648" cy="531877"/>
          </a:xfrm>
          <a:prstGeom prst="rect">
            <a:avLst/>
          </a:prstGeom>
        </p:spPr>
        <p:txBody>
          <a:bodyPr wrap="none">
            <a:spAutoFit/>
          </a:bodyPr>
          <a:lstStyle/>
          <a:p>
            <a:pPr>
              <a:lnSpc>
                <a:spcPct val="107000"/>
              </a:lnSpc>
              <a:spcAft>
                <a:spcPts val="800"/>
              </a:spcAft>
            </a:pPr>
            <a:r>
              <a:rPr lang="en-GB"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How to convert calories in joules?</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hlinkClick r:id="rId2"/>
          </p:cNvPr>
          <p:cNvPicPr>
            <a:picLocks noChangeAspect="1"/>
          </p:cNvPicPr>
          <p:nvPr/>
        </p:nvPicPr>
        <p:blipFill>
          <a:blip r:embed="rId3"/>
          <a:stretch>
            <a:fillRect/>
          </a:stretch>
        </p:blipFill>
        <p:spPr>
          <a:xfrm>
            <a:off x="5811034" y="1337582"/>
            <a:ext cx="2143125" cy="2143125"/>
          </a:xfrm>
          <a:prstGeom prst="rect">
            <a:avLst/>
          </a:prstGeom>
          <a:gradFill>
            <a:gsLst>
              <a:gs pos="100000">
                <a:srgbClr val="F7F7F7"/>
              </a:gs>
              <a:gs pos="49000">
                <a:schemeClr val="bg1"/>
              </a:gs>
            </a:gsLst>
            <a:path path="circle">
              <a:fillToRect l="50000" t="50000" r="50000" b="50000"/>
            </a:path>
          </a:gradFill>
        </p:spPr>
      </p:pic>
      <p:pic>
        <p:nvPicPr>
          <p:cNvPr id="5" name="Immagine 4"/>
          <p:cNvPicPr>
            <a:picLocks noChangeAspect="1"/>
          </p:cNvPicPr>
          <p:nvPr/>
        </p:nvPicPr>
        <p:blipFill>
          <a:blip r:embed="rId4"/>
          <a:stretch>
            <a:fillRect/>
          </a:stretch>
        </p:blipFill>
        <p:spPr>
          <a:xfrm>
            <a:off x="28365" y="1866900"/>
            <a:ext cx="2819400" cy="4991100"/>
          </a:xfrm>
          <a:prstGeom prst="ellipse">
            <a:avLst/>
          </a:prstGeom>
          <a:ln>
            <a:noFill/>
          </a:ln>
          <a:effectLst>
            <a:softEdge rad="112500"/>
          </a:effectLst>
        </p:spPr>
      </p:pic>
      <p:pic>
        <p:nvPicPr>
          <p:cNvPr id="6" name="Immagine 5">
            <a:hlinkClick r:id="rId5"/>
          </p:cNvPr>
          <p:cNvPicPr>
            <a:picLocks noChangeAspect="1"/>
          </p:cNvPicPr>
          <p:nvPr/>
        </p:nvPicPr>
        <p:blipFill>
          <a:blip r:embed="rId3"/>
          <a:stretch>
            <a:fillRect/>
          </a:stretch>
        </p:blipFill>
        <p:spPr>
          <a:xfrm>
            <a:off x="3891844" y="3918107"/>
            <a:ext cx="2143125" cy="2143125"/>
          </a:xfrm>
          <a:prstGeom prst="rect">
            <a:avLst/>
          </a:prstGeom>
          <a:solidFill>
            <a:schemeClr val="bg1"/>
          </a:solidFill>
        </p:spPr>
      </p:pic>
      <p:sp>
        <p:nvSpPr>
          <p:cNvPr id="7" name="CasellaDiTesto 6"/>
          <p:cNvSpPr txBox="1"/>
          <p:nvPr/>
        </p:nvSpPr>
        <p:spPr>
          <a:xfrm>
            <a:off x="2928854" y="5975412"/>
            <a:ext cx="6742922" cy="523220"/>
          </a:xfrm>
          <a:prstGeom prst="rect">
            <a:avLst/>
          </a:prstGeom>
          <a:noFill/>
        </p:spPr>
        <p:txBody>
          <a:bodyPr wrap="square" rtlCol="0">
            <a:spAutoFit/>
          </a:bodyPr>
          <a:lstStyle/>
          <a:p>
            <a:r>
              <a:rPr lang="it-IT" sz="2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Recreation</a:t>
            </a:r>
            <a:r>
              <a:rPr lang="it-IT"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of the </a:t>
            </a:r>
            <a:r>
              <a:rPr lang="it-IT" sz="2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Joule’s</a:t>
            </a:r>
            <a:r>
              <a:rPr lang="it-IT"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it-IT" sz="2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experiment</a:t>
            </a:r>
            <a:endParaRPr lang="it-IT"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94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CDFAFF"/>
            </a:gs>
            <a:gs pos="17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CasellaDiTesto 1"/>
          <p:cNvSpPr txBox="1"/>
          <p:nvPr/>
        </p:nvSpPr>
        <p:spPr>
          <a:xfrm>
            <a:off x="3750907" y="727787"/>
            <a:ext cx="4422710" cy="584775"/>
          </a:xfrm>
          <a:prstGeom prst="rect">
            <a:avLst/>
          </a:prstGeom>
          <a:noFill/>
        </p:spPr>
        <p:txBody>
          <a:bodyPr wrap="square" rtlCol="0">
            <a:spAutoFit/>
          </a:bodyPr>
          <a:lstStyle/>
          <a:p>
            <a:r>
              <a:rPr lang="it-IT" sz="3200" dirty="0">
                <a:latin typeface="Comic Sans MS" panose="030F0702030302020204" pitchFamily="66" charset="0"/>
              </a:rPr>
              <a:t>W </a:t>
            </a:r>
            <a:r>
              <a:rPr lang="it-IT" sz="3200" dirty="0" err="1">
                <a:latin typeface="Comic Sans MS" panose="030F0702030302020204" pitchFamily="66" charset="0"/>
              </a:rPr>
              <a:t>is</a:t>
            </a:r>
            <a:r>
              <a:rPr lang="it-IT" sz="3200" dirty="0">
                <a:latin typeface="Comic Sans MS" panose="030F0702030302020204" pitchFamily="66" charset="0"/>
              </a:rPr>
              <a:t> </a:t>
            </a:r>
            <a:r>
              <a:rPr lang="it-IT" sz="3200" dirty="0" err="1">
                <a:latin typeface="Comic Sans MS" panose="030F0702030302020204" pitchFamily="66" charset="0"/>
              </a:rPr>
              <a:t>converted</a:t>
            </a:r>
            <a:r>
              <a:rPr lang="it-IT" sz="3200" dirty="0">
                <a:latin typeface="Comic Sans MS" panose="030F0702030302020204" pitchFamily="66" charset="0"/>
              </a:rPr>
              <a:t> in Q</a:t>
            </a:r>
          </a:p>
        </p:txBody>
      </p:sp>
      <p:cxnSp>
        <p:nvCxnSpPr>
          <p:cNvPr id="4" name="Connettore 2 3"/>
          <p:cNvCxnSpPr/>
          <p:nvPr/>
        </p:nvCxnSpPr>
        <p:spPr>
          <a:xfrm flipH="1">
            <a:off x="2761861" y="1362269"/>
            <a:ext cx="1138335" cy="102636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CasellaDiTesto 4"/>
          <p:cNvSpPr txBox="1"/>
          <p:nvPr/>
        </p:nvSpPr>
        <p:spPr>
          <a:xfrm>
            <a:off x="783770" y="2519265"/>
            <a:ext cx="2519267" cy="523220"/>
          </a:xfrm>
          <a:prstGeom prst="rect">
            <a:avLst/>
          </a:prstGeom>
          <a:noFill/>
        </p:spPr>
        <p:txBody>
          <a:bodyPr wrap="square" rtlCol="0">
            <a:spAutoFit/>
          </a:bodyPr>
          <a:lstStyle/>
          <a:p>
            <a:r>
              <a:rPr lang="it-IT" sz="2800" dirty="0" err="1">
                <a:latin typeface="Comic Sans MS" panose="030F0702030302020204" pitchFamily="66" charset="0"/>
              </a:rPr>
              <a:t>Misured</a:t>
            </a:r>
            <a:r>
              <a:rPr lang="it-IT" sz="2800" dirty="0">
                <a:latin typeface="Comic Sans MS" panose="030F0702030302020204" pitchFamily="66" charset="0"/>
              </a:rPr>
              <a:t> in J</a:t>
            </a:r>
          </a:p>
        </p:txBody>
      </p:sp>
      <p:cxnSp>
        <p:nvCxnSpPr>
          <p:cNvPr id="7" name="Connettore 2 6"/>
          <p:cNvCxnSpPr/>
          <p:nvPr/>
        </p:nvCxnSpPr>
        <p:spPr>
          <a:xfrm>
            <a:off x="1698171" y="3209731"/>
            <a:ext cx="18662" cy="74644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CasellaDiTesto 7"/>
          <p:cNvSpPr txBox="1"/>
          <p:nvPr/>
        </p:nvSpPr>
        <p:spPr>
          <a:xfrm>
            <a:off x="783769" y="4254055"/>
            <a:ext cx="2519267" cy="523220"/>
          </a:xfrm>
          <a:prstGeom prst="rect">
            <a:avLst/>
          </a:prstGeom>
          <a:noFill/>
        </p:spPr>
        <p:txBody>
          <a:bodyPr wrap="square" rtlCol="0">
            <a:spAutoFit/>
          </a:bodyPr>
          <a:lstStyle/>
          <a:p>
            <a:r>
              <a:rPr lang="it-IT" sz="2800" dirty="0">
                <a:latin typeface="Comic Sans MS" panose="030F0702030302020204" pitchFamily="66" charset="0"/>
              </a:rPr>
              <a:t>W=n∙2mgh</a:t>
            </a:r>
          </a:p>
        </p:txBody>
      </p:sp>
      <p:cxnSp>
        <p:nvCxnSpPr>
          <p:cNvPr id="9" name="Connettore 2 8"/>
          <p:cNvCxnSpPr/>
          <p:nvPr/>
        </p:nvCxnSpPr>
        <p:spPr>
          <a:xfrm>
            <a:off x="7486262" y="1312209"/>
            <a:ext cx="1023256" cy="107642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1" name="CasellaDiTesto 10"/>
          <p:cNvSpPr txBox="1"/>
          <p:nvPr/>
        </p:nvSpPr>
        <p:spPr>
          <a:xfrm>
            <a:off x="8176727" y="2512543"/>
            <a:ext cx="2519267" cy="523220"/>
          </a:xfrm>
          <a:prstGeom prst="rect">
            <a:avLst/>
          </a:prstGeom>
          <a:noFill/>
        </p:spPr>
        <p:txBody>
          <a:bodyPr wrap="square" rtlCol="0">
            <a:spAutoFit/>
          </a:bodyPr>
          <a:lstStyle/>
          <a:p>
            <a:r>
              <a:rPr lang="it-IT" sz="2800" dirty="0" err="1">
                <a:latin typeface="Comic Sans MS" panose="030F0702030302020204" pitchFamily="66" charset="0"/>
              </a:rPr>
              <a:t>Misured</a:t>
            </a:r>
            <a:r>
              <a:rPr lang="it-IT" sz="2800" dirty="0">
                <a:latin typeface="Comic Sans MS" panose="030F0702030302020204" pitchFamily="66" charset="0"/>
              </a:rPr>
              <a:t> in J</a:t>
            </a:r>
          </a:p>
        </p:txBody>
      </p:sp>
      <p:sp>
        <p:nvSpPr>
          <p:cNvPr id="12" name="CasellaDiTesto 11"/>
          <p:cNvSpPr txBox="1"/>
          <p:nvPr/>
        </p:nvSpPr>
        <p:spPr>
          <a:xfrm>
            <a:off x="5022202" y="2388637"/>
            <a:ext cx="1342053" cy="523220"/>
          </a:xfrm>
          <a:prstGeom prst="rect">
            <a:avLst/>
          </a:prstGeom>
          <a:solidFill>
            <a:srgbClr val="FFFF00"/>
          </a:solidFill>
        </p:spPr>
        <p:txBody>
          <a:bodyPr wrap="square" rtlCol="0">
            <a:spAutoFit/>
          </a:bodyPr>
          <a:lstStyle>
            <a:defPPr>
              <a:defRPr lang="it-IT"/>
            </a:defPPr>
            <a:lvl1pPr>
              <a:defRPr sz="2800">
                <a:latin typeface="Comic Sans MS" panose="030F0702030302020204" pitchFamily="66" charset="0"/>
              </a:defRPr>
            </a:lvl1pPr>
          </a:lstStyle>
          <a:p>
            <a:r>
              <a:rPr lang="it-IT" dirty="0">
                <a:solidFill>
                  <a:srgbClr val="FF0000"/>
                </a:solidFill>
              </a:rPr>
              <a:t>W=JQ</a:t>
            </a:r>
          </a:p>
        </p:txBody>
      </p:sp>
      <p:cxnSp>
        <p:nvCxnSpPr>
          <p:cNvPr id="13" name="Connettore 2 12"/>
          <p:cNvCxnSpPr/>
          <p:nvPr/>
        </p:nvCxnSpPr>
        <p:spPr>
          <a:xfrm>
            <a:off x="9206946" y="3159669"/>
            <a:ext cx="18662" cy="74644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CasellaDiTesto 13"/>
          <p:cNvSpPr txBox="1"/>
          <p:nvPr/>
        </p:nvSpPr>
        <p:spPr>
          <a:xfrm>
            <a:off x="8628448" y="4128269"/>
            <a:ext cx="2519267" cy="523220"/>
          </a:xfrm>
          <a:prstGeom prst="rect">
            <a:avLst/>
          </a:prstGeom>
          <a:noFill/>
        </p:spPr>
        <p:txBody>
          <a:bodyPr wrap="square" rtlCol="0">
            <a:spAutoFit/>
          </a:bodyPr>
          <a:lstStyle/>
          <a:p>
            <a:r>
              <a:rPr lang="it-IT" sz="2800" dirty="0">
                <a:latin typeface="Comic Sans MS" panose="030F0702030302020204" pitchFamily="66" charset="0"/>
              </a:rPr>
              <a:t>Q=</a:t>
            </a:r>
            <a:r>
              <a:rPr lang="it-IT" sz="2800" dirty="0" err="1">
                <a:latin typeface="Comic Sans MS" panose="030F0702030302020204" pitchFamily="66" charset="0"/>
              </a:rPr>
              <a:t>m</a:t>
            </a:r>
            <a:r>
              <a:rPr lang="it-IT" sz="2800" baseline="-25000" dirty="0" err="1"/>
              <a:t>wat</a:t>
            </a:r>
            <a:r>
              <a:rPr lang="it-IT" sz="2800" dirty="0" err="1">
                <a:latin typeface="Comic Sans MS" panose="030F0702030302020204" pitchFamily="66" charset="0"/>
              </a:rPr>
              <a:t>c</a:t>
            </a:r>
            <a:r>
              <a:rPr lang="it-IT" sz="2800" dirty="0" err="1">
                <a:latin typeface="Comic Sans MS" panose="030F0702030302020204" pitchFamily="66" charset="0"/>
                <a:sym typeface="Symbol" panose="05050102010706020507" pitchFamily="18" charset="2"/>
              </a:rPr>
              <a:t>t</a:t>
            </a:r>
            <a:endParaRPr lang="it-IT" sz="2800" dirty="0">
              <a:latin typeface="Comic Sans MS" panose="030F0702030302020204" pitchFamily="66" charset="0"/>
            </a:endParaRPr>
          </a:p>
        </p:txBody>
      </p:sp>
      <p:sp>
        <p:nvSpPr>
          <p:cNvPr id="15" name="Freccia circolare in su 14"/>
          <p:cNvSpPr/>
          <p:nvPr/>
        </p:nvSpPr>
        <p:spPr>
          <a:xfrm rot="19763113">
            <a:off x="2761861" y="3582955"/>
            <a:ext cx="2931367" cy="109062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su 15"/>
          <p:cNvSpPr/>
          <p:nvPr/>
        </p:nvSpPr>
        <p:spPr>
          <a:xfrm rot="1836887" flipH="1">
            <a:off x="5496898" y="3643467"/>
            <a:ext cx="2931367" cy="109062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in giù 16"/>
          <p:cNvSpPr/>
          <p:nvPr/>
        </p:nvSpPr>
        <p:spPr>
          <a:xfrm>
            <a:off x="5278827" y="4128269"/>
            <a:ext cx="614584" cy="121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804473" y="5475663"/>
            <a:ext cx="3053109" cy="523220"/>
          </a:xfrm>
          <a:prstGeom prst="rect">
            <a:avLst/>
          </a:prstGeom>
          <a:solidFill>
            <a:srgbClr val="FFFF00"/>
          </a:solidFill>
        </p:spPr>
        <p:txBody>
          <a:bodyPr wrap="square" rtlCol="0">
            <a:spAutoFit/>
          </a:bodyPr>
          <a:lstStyle>
            <a:defPPr>
              <a:defRPr lang="it-IT"/>
            </a:defPPr>
            <a:lvl1pPr>
              <a:defRPr sz="2800">
                <a:latin typeface="Comic Sans MS" panose="030F0702030302020204" pitchFamily="66" charset="0"/>
              </a:defRPr>
            </a:lvl1pPr>
          </a:lstStyle>
          <a:p>
            <a:r>
              <a:rPr lang="it-IT" dirty="0">
                <a:solidFill>
                  <a:srgbClr val="FF0000"/>
                </a:solidFill>
              </a:rPr>
              <a:t>2nmgh=</a:t>
            </a:r>
            <a:r>
              <a:rPr lang="it-IT" dirty="0" err="1">
                <a:solidFill>
                  <a:srgbClr val="FF0000"/>
                </a:solidFill>
              </a:rPr>
              <a:t>Jm</a:t>
            </a:r>
            <a:r>
              <a:rPr lang="it-IT" baseline="-25000" dirty="0" err="1">
                <a:solidFill>
                  <a:srgbClr val="FF0000"/>
                </a:solidFill>
              </a:rPr>
              <a:t>wat</a:t>
            </a:r>
            <a:r>
              <a:rPr lang="it-IT" dirty="0" err="1">
                <a:solidFill>
                  <a:srgbClr val="FF0000"/>
                </a:solidFill>
              </a:rPr>
              <a:t>c</a:t>
            </a:r>
            <a:r>
              <a:rPr lang="it-IT" dirty="0">
                <a:solidFill>
                  <a:srgbClr val="FF0000"/>
                </a:solidFill>
                <a:sym typeface="Symbol" panose="05050102010706020507" pitchFamily="18" charset="2"/>
              </a:rPr>
              <a:t> t</a:t>
            </a:r>
            <a:endParaRPr lang="it-IT" dirty="0">
              <a:solidFill>
                <a:srgbClr val="FF0000"/>
              </a:solidFill>
            </a:endParaRPr>
          </a:p>
        </p:txBody>
      </p:sp>
      <p:cxnSp>
        <p:nvCxnSpPr>
          <p:cNvPr id="20" name="Connettore 2 19"/>
          <p:cNvCxnSpPr/>
          <p:nvPr/>
        </p:nvCxnSpPr>
        <p:spPr>
          <a:xfrm>
            <a:off x="5022202" y="5737273"/>
            <a:ext cx="1098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ggetto 20"/>
          <p:cNvGraphicFramePr>
            <a:graphicFrameLocks noChangeAspect="1"/>
          </p:cNvGraphicFramePr>
          <p:nvPr>
            <p:extLst>
              <p:ext uri="{D42A27DB-BD31-4B8C-83A1-F6EECF244321}">
                <p14:modId xmlns:p14="http://schemas.microsoft.com/office/powerpoint/2010/main" val="722244871"/>
              </p:ext>
            </p:extLst>
          </p:nvPr>
        </p:nvGraphicFramePr>
        <p:xfrm>
          <a:off x="6364255" y="5347494"/>
          <a:ext cx="4052887" cy="1035050"/>
        </p:xfrm>
        <a:graphic>
          <a:graphicData uri="http://schemas.openxmlformats.org/presentationml/2006/ole">
            <mc:AlternateContent xmlns:mc="http://schemas.openxmlformats.org/markup-compatibility/2006">
              <mc:Choice xmlns:v="urn:schemas-microsoft-com:vml" Requires="v">
                <p:oleObj spid="_x0000_s14390" name="Equazione" r:id="rId3" imgW="1638300" imgH="419100" progId="Equation.3">
                  <p:embed/>
                </p:oleObj>
              </mc:Choice>
              <mc:Fallback>
                <p:oleObj name="Equazione" r:id="rId3" imgW="1638300" imgH="419100" progId="Equation.3">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255" y="5347494"/>
                        <a:ext cx="4052887" cy="1035050"/>
                      </a:xfrm>
                      <a:prstGeom prst="rect">
                        <a:avLst/>
                      </a:prstGeom>
                      <a:solidFill>
                        <a:srgbClr val="FFFF00"/>
                      </a:solidFill>
                      <a:ln w="9525">
                        <a:solidFill>
                          <a:srgbClr val="FFFF00"/>
                        </a:solidFill>
                        <a:miter lim="800000"/>
                        <a:headEnd/>
                        <a:tailEnd/>
                      </a:ln>
                    </p:spPr>
                  </p:pic>
                </p:oleObj>
              </mc:Fallback>
            </mc:AlternateContent>
          </a:graphicData>
        </a:graphic>
      </p:graphicFrame>
    </p:spTree>
    <p:extLst>
      <p:ext uri="{BB962C8B-B14F-4D97-AF65-F5344CB8AC3E}">
        <p14:creationId xmlns:p14="http://schemas.microsoft.com/office/powerpoint/2010/main" val="230321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rgbClr val="CDFAFF"/>
            </a:gs>
            <a:gs pos="76000">
              <a:schemeClr val="bg1"/>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CasellaDiTesto 1"/>
          <p:cNvSpPr txBox="1"/>
          <p:nvPr/>
        </p:nvSpPr>
        <p:spPr>
          <a:xfrm>
            <a:off x="4461164" y="332509"/>
            <a:ext cx="4447309" cy="646331"/>
          </a:xfrm>
          <a:prstGeom prst="rect">
            <a:avLst/>
          </a:prstGeom>
          <a:noFill/>
        </p:spPr>
        <p:txBody>
          <a:bodyPr wrap="square" rtlCol="0">
            <a:spAutoFit/>
          </a:bodyPr>
          <a:lstStyle/>
          <a:p>
            <a:r>
              <a:rPr lang="it-IT" sz="3600" b="1" dirty="0">
                <a:latin typeface="Comic Sans MS" panose="030F0702030302020204" pitchFamily="66" charset="0"/>
              </a:rPr>
              <a:t>CALORIMETER</a:t>
            </a:r>
          </a:p>
        </p:txBody>
      </p:sp>
      <p:pic>
        <p:nvPicPr>
          <p:cNvPr id="15362" name="Picture 2" descr="http://2012books.lardbucket.org/books/principles-of-general-chemistry-v1.0/section_09/5047b4653a4f636b2de270dee1eb0d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138" y="0"/>
            <a:ext cx="4053600" cy="522316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84205" y="1207450"/>
            <a:ext cx="6677891" cy="1200329"/>
          </a:xfrm>
          <a:prstGeom prst="rect">
            <a:avLst/>
          </a:prstGeom>
          <a:noFill/>
        </p:spPr>
        <p:txBody>
          <a:bodyPr wrap="square" rtlCol="0">
            <a:spAutoFit/>
          </a:bodyPr>
          <a:lstStyle/>
          <a:p>
            <a:r>
              <a:rPr lang="it-IT" sz="2400" dirty="0">
                <a:latin typeface="Comic Sans MS" panose="030F0702030302020204" pitchFamily="66" charset="0"/>
              </a:rPr>
              <a:t>A </a:t>
            </a:r>
            <a:r>
              <a:rPr lang="it-IT" sz="2400" dirty="0" err="1">
                <a:latin typeface="Comic Sans MS" panose="030F0702030302020204" pitchFamily="66" charset="0"/>
              </a:rPr>
              <a:t>calorimeter</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a </a:t>
            </a:r>
            <a:r>
              <a:rPr lang="it-IT" sz="2400" dirty="0" err="1">
                <a:latin typeface="Comic Sans MS" panose="030F0702030302020204" pitchFamily="66" charset="0"/>
              </a:rPr>
              <a:t>device</a:t>
            </a:r>
            <a:r>
              <a:rPr lang="it-IT" sz="2400" dirty="0">
                <a:latin typeface="Comic Sans MS" panose="030F0702030302020204" pitchFamily="66" charset="0"/>
              </a:rPr>
              <a:t> made up of an </a:t>
            </a:r>
            <a:r>
              <a:rPr lang="it-IT" sz="2400" dirty="0" err="1">
                <a:latin typeface="Comic Sans MS" panose="030F0702030302020204" pitchFamily="66" charset="0"/>
              </a:rPr>
              <a:t>insulated</a:t>
            </a:r>
            <a:r>
              <a:rPr lang="it-IT" sz="2400" dirty="0">
                <a:latin typeface="Comic Sans MS" panose="030F0702030302020204" pitchFamily="66" charset="0"/>
              </a:rPr>
              <a:t> </a:t>
            </a:r>
            <a:r>
              <a:rPr lang="it-IT" sz="2400" dirty="0" err="1">
                <a:latin typeface="Comic Sans MS" panose="030F0702030302020204" pitchFamily="66" charset="0"/>
              </a:rPr>
              <a:t>material</a:t>
            </a:r>
            <a:r>
              <a:rPr lang="it-IT" sz="2400" dirty="0">
                <a:latin typeface="Comic Sans MS" panose="030F0702030302020204" pitchFamily="66" charset="0"/>
              </a:rPr>
              <a:t> with a small mass, so to </a:t>
            </a:r>
            <a:r>
              <a:rPr lang="it-IT" sz="2400" dirty="0" err="1">
                <a:latin typeface="Comic Sans MS" panose="030F0702030302020204" pitchFamily="66" charset="0"/>
              </a:rPr>
              <a:t>neglect</a:t>
            </a:r>
            <a:r>
              <a:rPr lang="it-IT" sz="2400" dirty="0">
                <a:latin typeface="Comic Sans MS" panose="030F0702030302020204" pitchFamily="66" charset="0"/>
              </a:rPr>
              <a:t> </a:t>
            </a:r>
            <a:r>
              <a:rPr lang="it-IT" sz="2400" dirty="0" err="1">
                <a:latin typeface="Comic Sans MS" panose="030F0702030302020204" pitchFamily="66" charset="0"/>
              </a:rPr>
              <a:t>its</a:t>
            </a:r>
            <a:r>
              <a:rPr lang="it-IT" sz="2400" dirty="0">
                <a:latin typeface="Comic Sans MS" panose="030F0702030302020204" pitchFamily="66" charset="0"/>
              </a:rPr>
              <a:t> </a:t>
            </a:r>
            <a:r>
              <a:rPr lang="it-IT" sz="2400" dirty="0" err="1">
                <a:latin typeface="Comic Sans MS" panose="030F0702030302020204" pitchFamily="66" charset="0"/>
              </a:rPr>
              <a:t>energy</a:t>
            </a:r>
            <a:r>
              <a:rPr lang="it-IT" sz="2400" dirty="0">
                <a:latin typeface="Comic Sans MS" panose="030F0702030302020204" pitchFamily="66" charset="0"/>
              </a:rPr>
              <a:t> </a:t>
            </a:r>
            <a:r>
              <a:rPr lang="it-IT" sz="2400" dirty="0" err="1">
                <a:latin typeface="Comic Sans MS" panose="030F0702030302020204" pitchFamily="66" charset="0"/>
              </a:rPr>
              <a:t>absorbtion</a:t>
            </a:r>
            <a:r>
              <a:rPr lang="it-IT" sz="2400" dirty="0">
                <a:latin typeface="Comic Sans MS" panose="030F0702030302020204" pitchFamily="66" charset="0"/>
              </a:rPr>
              <a:t>  </a:t>
            </a:r>
          </a:p>
        </p:txBody>
      </p:sp>
      <p:sp>
        <p:nvSpPr>
          <p:cNvPr id="4" name="Rettangolo 3"/>
          <p:cNvSpPr/>
          <p:nvPr/>
        </p:nvSpPr>
        <p:spPr>
          <a:xfrm>
            <a:off x="445659" y="2545508"/>
            <a:ext cx="7511479" cy="2308324"/>
          </a:xfrm>
          <a:prstGeom prst="rect">
            <a:avLst/>
          </a:prstGeom>
        </p:spPr>
        <p:txBody>
          <a:bodyPr wrap="square">
            <a:spAutoFit/>
          </a:bodyPr>
          <a:lstStyle/>
          <a:p>
            <a:r>
              <a:rPr lang="en-US" sz="2400" dirty="0">
                <a:latin typeface="Comic Sans MS" panose="030F0702030302020204" pitchFamily="66" charset="0"/>
              </a:rPr>
              <a:t>It is well-insulated so that, ideally, no heat enters or leaves the calorimeter from the surroundings. For this reason, any heat liberated by the reaction or process being studied must be picked up by the calorimeter and other substances in the calorimeter.</a:t>
            </a:r>
            <a:endParaRPr lang="it-IT" sz="2400" dirty="0">
              <a:latin typeface="Comic Sans MS" panose="030F0702030302020204" pitchFamily="66" charset="0"/>
            </a:endParaRPr>
          </a:p>
        </p:txBody>
      </p:sp>
      <p:sp>
        <p:nvSpPr>
          <p:cNvPr id="5" name="Rettangolo 4"/>
          <p:cNvSpPr/>
          <p:nvPr/>
        </p:nvSpPr>
        <p:spPr>
          <a:xfrm>
            <a:off x="488381" y="4991561"/>
            <a:ext cx="11441541" cy="1569660"/>
          </a:xfrm>
          <a:prstGeom prst="rect">
            <a:avLst/>
          </a:prstGeom>
        </p:spPr>
        <p:txBody>
          <a:bodyPr wrap="square">
            <a:spAutoFit/>
          </a:bodyPr>
          <a:lstStyle/>
          <a:p>
            <a:r>
              <a:rPr lang="en-US" sz="2400" dirty="0">
                <a:latin typeface="Comic Sans MS" panose="030F0702030302020204" pitchFamily="66" charset="0"/>
              </a:rPr>
              <a:t>A thermometer is typically inserted in the calorimeter to measure the change in temperature that results from the reaction or physical process. A stirrer is employed to keep the contents of the calorimeter well-mixed and to ensure uniform heating.</a:t>
            </a:r>
            <a:endParaRPr lang="it-IT" sz="2400" dirty="0">
              <a:latin typeface="Comic Sans MS" panose="030F0702030302020204" pitchFamily="66" charset="0"/>
            </a:endParaRPr>
          </a:p>
        </p:txBody>
      </p:sp>
    </p:spTree>
    <p:extLst>
      <p:ext uri="{BB962C8B-B14F-4D97-AF65-F5344CB8AC3E}">
        <p14:creationId xmlns:p14="http://schemas.microsoft.com/office/powerpoint/2010/main" val="170569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1494" y="1311855"/>
            <a:ext cx="11980506" cy="830997"/>
          </a:xfrm>
          <a:prstGeom prst="rect">
            <a:avLst/>
          </a:prstGeom>
        </p:spPr>
        <p:txBody>
          <a:bodyPr wrap="square">
            <a:spAutoFit/>
          </a:bodyPr>
          <a:lstStyle/>
          <a:p>
            <a:r>
              <a:rPr lang="en-US" sz="2400" dirty="0">
                <a:latin typeface="Comic Sans MS" panose="030F0702030302020204" pitchFamily="66" charset="0"/>
              </a:rPr>
              <a:t>1. What would be the final temperature of a mixture of 100 g of water at 90°C and 600 g of water at 20°C in a calorimeter ? </a:t>
            </a:r>
            <a:endParaRPr lang="it-IT" sz="2400" dirty="0">
              <a:latin typeface="Comic Sans MS" panose="030F0702030302020204" pitchFamily="66" charset="0"/>
            </a:endParaRPr>
          </a:p>
        </p:txBody>
      </p:sp>
      <p:sp>
        <p:nvSpPr>
          <p:cNvPr id="3" name="CasellaDiTesto 2"/>
          <p:cNvSpPr txBox="1"/>
          <p:nvPr/>
        </p:nvSpPr>
        <p:spPr>
          <a:xfrm>
            <a:off x="0" y="3504165"/>
            <a:ext cx="11912082" cy="3046988"/>
          </a:xfrm>
          <a:prstGeom prst="rect">
            <a:avLst/>
          </a:prstGeom>
          <a:noFill/>
        </p:spPr>
        <p:txBody>
          <a:bodyPr wrap="square" rtlCol="0">
            <a:spAutoFit/>
          </a:bodyPr>
          <a:lstStyle/>
          <a:p>
            <a:r>
              <a:rPr lang="it-IT" sz="2400" dirty="0">
                <a:latin typeface="Comic Sans MS" panose="030F0702030302020204" pitchFamily="66" charset="0"/>
              </a:rPr>
              <a:t>The first mass </a:t>
            </a:r>
            <a:r>
              <a:rPr lang="it-IT" sz="2400" dirty="0" err="1">
                <a:latin typeface="Comic Sans MS" panose="030F0702030302020204" pitchFamily="66" charset="0"/>
              </a:rPr>
              <a:t>will</a:t>
            </a:r>
            <a:r>
              <a:rPr lang="it-IT" sz="2400" dirty="0">
                <a:latin typeface="Comic Sans MS" panose="030F0702030302020204" pitchFamily="66" charset="0"/>
              </a:rPr>
              <a:t> ______ the </a:t>
            </a:r>
            <a:r>
              <a:rPr lang="it-IT" sz="2400" dirty="0" err="1">
                <a:latin typeface="Comic Sans MS" panose="030F0702030302020204" pitchFamily="66" charset="0"/>
              </a:rPr>
              <a:t>heat</a:t>
            </a:r>
            <a:r>
              <a:rPr lang="it-IT" sz="2400" dirty="0">
                <a:latin typeface="Comic Sans MS" panose="030F0702030302020204" pitchFamily="66" charset="0"/>
              </a:rPr>
              <a:t> Q</a:t>
            </a:r>
            <a:r>
              <a:rPr lang="it-IT" sz="2400" baseline="-25000" dirty="0">
                <a:latin typeface="Comic Sans MS" panose="030F0702030302020204" pitchFamily="66" charset="0"/>
              </a:rPr>
              <a:t>1</a:t>
            </a:r>
            <a:r>
              <a:rPr lang="it-IT" sz="2400" dirty="0">
                <a:latin typeface="Comic Sans MS" panose="030F0702030302020204" pitchFamily="66" charset="0"/>
              </a:rPr>
              <a:t>, </a:t>
            </a:r>
            <a:r>
              <a:rPr lang="it-IT" sz="2400" dirty="0" err="1">
                <a:latin typeface="Comic Sans MS" panose="030F0702030302020204" pitchFamily="66" charset="0"/>
              </a:rPr>
              <a:t>while</a:t>
            </a:r>
            <a:r>
              <a:rPr lang="it-IT" sz="2400" dirty="0">
                <a:latin typeface="Comic Sans MS" panose="030F0702030302020204" pitchFamily="66" charset="0"/>
              </a:rPr>
              <a:t>  the </a:t>
            </a:r>
            <a:r>
              <a:rPr lang="it-IT" sz="2400" dirty="0" err="1">
                <a:latin typeface="Comic Sans MS" panose="030F0702030302020204" pitchFamily="66" charset="0"/>
              </a:rPr>
              <a:t>second</a:t>
            </a:r>
            <a:r>
              <a:rPr lang="it-IT" sz="2400" dirty="0">
                <a:latin typeface="Comic Sans MS" panose="030F0702030302020204" pitchFamily="66" charset="0"/>
              </a:rPr>
              <a:t> </a:t>
            </a:r>
            <a:r>
              <a:rPr lang="it-IT" sz="2400" dirty="0" err="1">
                <a:latin typeface="Comic Sans MS" panose="030F0702030302020204" pitchFamily="66" charset="0"/>
              </a:rPr>
              <a:t>one</a:t>
            </a:r>
            <a:r>
              <a:rPr lang="it-IT" sz="2400" dirty="0">
                <a:latin typeface="Comic Sans MS" panose="030F0702030302020204" pitchFamily="66" charset="0"/>
              </a:rPr>
              <a:t> </a:t>
            </a:r>
            <a:r>
              <a:rPr lang="it-IT" sz="2400" dirty="0" err="1">
                <a:latin typeface="Comic Sans MS" panose="030F0702030302020204" pitchFamily="66" charset="0"/>
              </a:rPr>
              <a:t>will</a:t>
            </a:r>
            <a:r>
              <a:rPr lang="it-IT" sz="2400" dirty="0">
                <a:latin typeface="Comic Sans MS" panose="030F0702030302020204" pitchFamily="66" charset="0"/>
              </a:rPr>
              <a:t> ___________ the </a:t>
            </a:r>
            <a:r>
              <a:rPr lang="it-IT" sz="2400" dirty="0" err="1">
                <a:latin typeface="Comic Sans MS" panose="030F0702030302020204" pitchFamily="66" charset="0"/>
              </a:rPr>
              <a:t>heat</a:t>
            </a:r>
            <a:r>
              <a:rPr lang="it-IT" sz="2400" dirty="0">
                <a:latin typeface="Comic Sans MS" panose="030F0702030302020204" pitchFamily="66" charset="0"/>
              </a:rPr>
              <a:t> Q</a:t>
            </a:r>
            <a:r>
              <a:rPr lang="it-IT" sz="2400" baseline="-25000" dirty="0">
                <a:latin typeface="Comic Sans MS" panose="030F0702030302020204" pitchFamily="66" charset="0"/>
              </a:rPr>
              <a:t>2</a:t>
            </a:r>
            <a:r>
              <a:rPr lang="it-IT" sz="2400" dirty="0">
                <a:latin typeface="Comic Sans MS" panose="030F0702030302020204" pitchFamily="66" charset="0"/>
              </a:rPr>
              <a:t>. </a:t>
            </a:r>
          </a:p>
          <a:p>
            <a:r>
              <a:rPr lang="it-IT" sz="2400" dirty="0">
                <a:latin typeface="Comic Sans MS" panose="030F0702030302020204" pitchFamily="66" charset="0"/>
              </a:rPr>
              <a:t>Q</a:t>
            </a:r>
            <a:r>
              <a:rPr lang="it-IT" sz="2400" baseline="-25000" dirty="0">
                <a:latin typeface="Comic Sans MS" panose="030F0702030302020204" pitchFamily="66" charset="0"/>
              </a:rPr>
              <a:t>1</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____0, Q</a:t>
            </a:r>
            <a:r>
              <a:rPr lang="it-IT" sz="2400" baseline="-25000" dirty="0">
                <a:latin typeface="Comic Sans MS" panose="030F0702030302020204" pitchFamily="66" charset="0"/>
              </a:rPr>
              <a:t>2</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_____0, so </a:t>
            </a:r>
            <a:r>
              <a:rPr lang="it-IT" sz="2400" dirty="0" err="1">
                <a:latin typeface="Comic Sans MS" panose="030F0702030302020204" pitchFamily="66" charset="0"/>
              </a:rPr>
              <a:t>that</a:t>
            </a:r>
            <a:r>
              <a:rPr lang="it-IT" sz="2400" dirty="0">
                <a:latin typeface="Comic Sans MS" panose="030F0702030302020204" pitchFamily="66" charset="0"/>
              </a:rPr>
              <a:t> the sum of  </a:t>
            </a:r>
            <a:r>
              <a:rPr lang="it-IT" sz="2400" dirty="0" err="1">
                <a:latin typeface="Comic Sans MS" panose="030F0702030302020204" pitchFamily="66" charset="0"/>
              </a:rPr>
              <a:t>them</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_____ (the </a:t>
            </a:r>
            <a:r>
              <a:rPr lang="it-IT" sz="2400" dirty="0" err="1">
                <a:latin typeface="Comic Sans MS" panose="030F0702030302020204" pitchFamily="66" charset="0"/>
              </a:rPr>
              <a:t>calorimeter</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insulated</a:t>
            </a:r>
            <a:r>
              <a:rPr lang="it-IT" sz="2400" dirty="0">
                <a:latin typeface="Comic Sans MS" panose="030F0702030302020204" pitchFamily="66" charset="0"/>
              </a:rPr>
              <a:t>)</a:t>
            </a:r>
          </a:p>
          <a:p>
            <a:r>
              <a:rPr lang="it-IT" sz="2400" dirty="0">
                <a:latin typeface="Comic Sans MS" panose="030F0702030302020204" pitchFamily="66" charset="0"/>
              </a:rPr>
              <a:t>				Q</a:t>
            </a:r>
            <a:r>
              <a:rPr lang="it-IT" sz="2400" baseline="-25000" dirty="0">
                <a:latin typeface="Comic Sans MS" panose="030F0702030302020204" pitchFamily="66" charset="0"/>
              </a:rPr>
              <a:t>1   </a:t>
            </a:r>
            <a:r>
              <a:rPr lang="it-IT" sz="2400" dirty="0">
                <a:latin typeface="Comic Sans MS" panose="030F0702030302020204" pitchFamily="66" charset="0"/>
              </a:rPr>
              <a:t>+  Q</a:t>
            </a:r>
            <a:r>
              <a:rPr lang="it-IT" sz="2400" baseline="-25000" dirty="0">
                <a:latin typeface="Comic Sans MS" panose="030F0702030302020204" pitchFamily="66" charset="0"/>
              </a:rPr>
              <a:t>2</a:t>
            </a:r>
            <a:r>
              <a:rPr lang="it-IT" sz="2400" dirty="0">
                <a:latin typeface="Comic Sans MS" panose="030F0702030302020204" pitchFamily="66" charset="0"/>
              </a:rPr>
              <a:t>=   ______</a:t>
            </a:r>
          </a:p>
          <a:p>
            <a:r>
              <a:rPr lang="it-IT" sz="2400" dirty="0">
                <a:latin typeface="Comic Sans MS" panose="030F0702030302020204" pitchFamily="66" charset="0"/>
              </a:rPr>
              <a:t>Using the formala Q=</a:t>
            </a:r>
            <a:r>
              <a:rPr lang="it-IT" sz="2400" dirty="0" err="1">
                <a:latin typeface="Comic Sans MS" panose="030F0702030302020204" pitchFamily="66" charset="0"/>
              </a:rPr>
              <a:t>mc</a:t>
            </a:r>
            <a:r>
              <a:rPr lang="it-IT" sz="2400" dirty="0" err="1">
                <a:latin typeface="Comic Sans MS" panose="030F0702030302020204" pitchFamily="66" charset="0"/>
                <a:sym typeface="Symbol" panose="05050102010706020507" pitchFamily="18" charset="2"/>
              </a:rPr>
              <a:t>t</a:t>
            </a:r>
            <a:r>
              <a:rPr lang="it-IT" sz="2400" dirty="0">
                <a:latin typeface="Comic Sans MS" panose="030F0702030302020204" pitchFamily="66" charset="0"/>
                <a:sym typeface="Symbol" panose="05050102010706020507" pitchFamily="18" charset="2"/>
              </a:rPr>
              <a:t>, for </a:t>
            </a:r>
            <a:r>
              <a:rPr lang="it-IT" sz="2400" dirty="0" err="1">
                <a:latin typeface="Comic Sans MS" panose="030F0702030302020204" pitchFamily="66" charset="0"/>
                <a:sym typeface="Symbol" panose="05050102010706020507" pitchFamily="18" charset="2"/>
              </a:rPr>
              <a:t>each</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heat</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we</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obtain</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that</a:t>
            </a:r>
            <a:r>
              <a:rPr lang="it-IT" sz="2400" dirty="0">
                <a:latin typeface="Comic Sans MS" panose="030F0702030302020204" pitchFamily="66" charset="0"/>
                <a:sym typeface="Symbol" panose="05050102010706020507" pitchFamily="18" charset="2"/>
              </a:rPr>
              <a:t>: </a:t>
            </a:r>
          </a:p>
          <a:p>
            <a:r>
              <a:rPr lang="it-IT" sz="2400" dirty="0">
                <a:latin typeface="Comic Sans MS" panose="030F0702030302020204" pitchFamily="66" charset="0"/>
                <a:sym typeface="Symbol" panose="05050102010706020507" pitchFamily="18" charset="2"/>
              </a:rPr>
              <a:t>m</a:t>
            </a:r>
            <a:r>
              <a:rPr lang="it-IT" sz="2400" baseline="-25000" dirty="0">
                <a:latin typeface="Comic Sans MS" panose="030F0702030302020204" pitchFamily="66" charset="0"/>
                <a:sym typeface="Symbol" panose="05050102010706020507" pitchFamily="18" charset="2"/>
              </a:rPr>
              <a:t>1</a:t>
            </a:r>
            <a:r>
              <a:rPr lang="it-IT" sz="2400" dirty="0">
                <a:latin typeface="Comic Sans MS" panose="030F0702030302020204" pitchFamily="66" charset="0"/>
                <a:sym typeface="Symbol" panose="05050102010706020507" pitchFamily="18" charset="2"/>
              </a:rPr>
              <a:t>c(t</a:t>
            </a:r>
            <a:r>
              <a:rPr lang="it-IT" sz="2400" baseline="-25000" dirty="0">
                <a:latin typeface="Comic Sans MS" panose="030F0702030302020204" pitchFamily="66" charset="0"/>
                <a:sym typeface="Symbol" panose="05050102010706020507" pitchFamily="18" charset="2"/>
              </a:rPr>
              <a:t>f</a:t>
            </a:r>
            <a:r>
              <a:rPr lang="it-IT" sz="2400" dirty="0">
                <a:latin typeface="Comic Sans MS" panose="030F0702030302020204" pitchFamily="66" charset="0"/>
                <a:sym typeface="Symbol" panose="05050102010706020507" pitchFamily="18" charset="2"/>
              </a:rPr>
              <a:t>.t</a:t>
            </a:r>
            <a:r>
              <a:rPr lang="it-IT" sz="2400" baseline="-25000" dirty="0">
                <a:latin typeface="Comic Sans MS" panose="030F0702030302020204" pitchFamily="66" charset="0"/>
                <a:sym typeface="Symbol" panose="05050102010706020507" pitchFamily="18" charset="2"/>
              </a:rPr>
              <a:t>1i</a:t>
            </a:r>
            <a:r>
              <a:rPr lang="it-IT" sz="2400" dirty="0">
                <a:latin typeface="Comic Sans MS" panose="030F0702030302020204" pitchFamily="66" charset="0"/>
                <a:sym typeface="Symbol" panose="05050102010706020507" pitchFamily="18" charset="2"/>
              </a:rPr>
              <a:t>) + __________=_____</a:t>
            </a:r>
          </a:p>
          <a:p>
            <a:r>
              <a:rPr lang="it-IT" sz="2400" dirty="0">
                <a:latin typeface="Comic Sans MS" panose="030F0702030302020204" pitchFamily="66" charset="0"/>
                <a:sym typeface="Symbol" panose="05050102010706020507" pitchFamily="18" charset="2"/>
              </a:rPr>
              <a:t>From </a:t>
            </a:r>
            <a:r>
              <a:rPr lang="it-IT" sz="2400" dirty="0" err="1">
                <a:latin typeface="Comic Sans MS" panose="030F0702030302020204" pitchFamily="66" charset="0"/>
                <a:sym typeface="Symbol" panose="05050102010706020507" pitchFamily="18" charset="2"/>
              </a:rPr>
              <a:t>which</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we</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calculate</a:t>
            </a:r>
            <a:r>
              <a:rPr lang="it-IT" sz="2400" dirty="0">
                <a:latin typeface="Comic Sans MS" panose="030F0702030302020204" pitchFamily="66" charset="0"/>
                <a:sym typeface="Symbol" panose="05050102010706020507" pitchFamily="18" charset="2"/>
              </a:rPr>
              <a:t> </a:t>
            </a:r>
            <a:r>
              <a:rPr lang="it-IT" sz="2400" dirty="0" err="1">
                <a:latin typeface="Comic Sans MS" panose="030F0702030302020204" pitchFamily="66" charset="0"/>
                <a:sym typeface="Symbol" panose="05050102010706020507" pitchFamily="18" charset="2"/>
              </a:rPr>
              <a:t>t</a:t>
            </a:r>
            <a:r>
              <a:rPr lang="it-IT" sz="2400" baseline="-25000" dirty="0" err="1">
                <a:solidFill>
                  <a:prstClr val="black"/>
                </a:solidFill>
                <a:latin typeface="Comic Sans MS" panose="030F0702030302020204" pitchFamily="66" charset="0"/>
                <a:sym typeface="Symbol" panose="05050102010706020507" pitchFamily="18" charset="2"/>
              </a:rPr>
              <a:t>f</a:t>
            </a:r>
            <a:r>
              <a:rPr lang="it-IT" sz="2400" dirty="0">
                <a:latin typeface="Comic Sans MS" panose="030F0702030302020204" pitchFamily="66" charset="0"/>
                <a:sym typeface="Symbol" panose="05050102010706020507" pitchFamily="18" charset="2"/>
              </a:rPr>
              <a:t>: </a:t>
            </a:r>
            <a:endParaRPr lang="it-IT" sz="2400" dirty="0">
              <a:latin typeface="Comic Sans MS" panose="030F0702030302020204" pitchFamily="66" charset="0"/>
            </a:endParaRPr>
          </a:p>
        </p:txBody>
      </p:sp>
      <p:sp>
        <p:nvSpPr>
          <p:cNvPr id="4" name="CasellaDiTesto 3"/>
          <p:cNvSpPr txBox="1"/>
          <p:nvPr/>
        </p:nvSpPr>
        <p:spPr>
          <a:xfrm>
            <a:off x="211494" y="2159497"/>
            <a:ext cx="11265159" cy="1328023"/>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FF0000"/>
            </a:solidFill>
          </a:ln>
        </p:spPr>
        <p:txBody>
          <a:bodyPr wrap="square" rtlCol="0">
            <a:spAutoFit/>
          </a:bodyPr>
          <a:lstStyle/>
          <a:p>
            <a:r>
              <a:rPr lang="it-IT" sz="2400" dirty="0">
                <a:solidFill>
                  <a:prstClr val="black"/>
                </a:solidFill>
                <a:latin typeface="Comic Sans MS" panose="030F0702030302020204" pitchFamily="66" charset="0"/>
              </a:rPr>
              <a:t>m</a:t>
            </a:r>
            <a:r>
              <a:rPr lang="it-IT" sz="2400" baseline="-25000" dirty="0">
                <a:solidFill>
                  <a:prstClr val="black"/>
                </a:solidFill>
                <a:latin typeface="Comic Sans MS" panose="030F0702030302020204" pitchFamily="66" charset="0"/>
              </a:rPr>
              <a:t>1 </a:t>
            </a:r>
            <a:r>
              <a:rPr lang="it-IT" sz="2400" dirty="0">
                <a:solidFill>
                  <a:prstClr val="black"/>
                </a:solidFill>
                <a:latin typeface="Comic Sans MS" panose="030F0702030302020204" pitchFamily="66" charset="0"/>
              </a:rPr>
              <a:t>= 100 g		</a:t>
            </a:r>
            <a:r>
              <a:rPr lang="it-IT" sz="2400" dirty="0">
                <a:solidFill>
                  <a:prstClr val="black"/>
                </a:solidFill>
                <a:latin typeface="Comic Sans MS" panose="030F0702030302020204" pitchFamily="66" charset="0"/>
                <a:sym typeface="Symbol" panose="05050102010706020507" pitchFamily="18" charset="2"/>
              </a:rPr>
              <a:t>t</a:t>
            </a:r>
            <a:r>
              <a:rPr lang="it-IT" sz="2400" baseline="-25000" dirty="0">
                <a:solidFill>
                  <a:prstClr val="black"/>
                </a:solidFill>
                <a:latin typeface="Comic Sans MS" panose="030F0702030302020204" pitchFamily="66" charset="0"/>
                <a:sym typeface="Symbol" panose="05050102010706020507" pitchFamily="18" charset="2"/>
              </a:rPr>
              <a:t>1i</a:t>
            </a:r>
            <a:r>
              <a:rPr lang="it-IT" sz="2400" dirty="0">
                <a:solidFill>
                  <a:prstClr val="black"/>
                </a:solidFill>
                <a:latin typeface="Comic Sans MS" panose="030F0702030302020204" pitchFamily="66" charset="0"/>
                <a:sym typeface="Symbol" panose="05050102010706020507" pitchFamily="18" charset="2"/>
              </a:rPr>
              <a:t>= 90°C 				t</a:t>
            </a:r>
            <a:r>
              <a:rPr lang="it-IT" sz="2400" baseline="-25000" dirty="0">
                <a:solidFill>
                  <a:prstClr val="black"/>
                </a:solidFill>
                <a:latin typeface="Comic Sans MS" panose="030F0702030302020204" pitchFamily="66" charset="0"/>
                <a:sym typeface="Symbol" panose="05050102010706020507" pitchFamily="18" charset="2"/>
              </a:rPr>
              <a:t>f1</a:t>
            </a:r>
            <a:r>
              <a:rPr lang="it-IT" sz="2400" dirty="0">
                <a:solidFill>
                  <a:prstClr val="black"/>
                </a:solidFill>
                <a:latin typeface="Comic Sans MS" panose="030F0702030302020204" pitchFamily="66" charset="0"/>
                <a:sym typeface="Symbol" panose="05050102010706020507" pitchFamily="18" charset="2"/>
              </a:rPr>
              <a:t>=t</a:t>
            </a:r>
            <a:r>
              <a:rPr lang="it-IT" sz="2400" baseline="-25000" dirty="0">
                <a:solidFill>
                  <a:prstClr val="black"/>
                </a:solidFill>
                <a:latin typeface="Comic Sans MS" panose="030F0702030302020204" pitchFamily="66" charset="0"/>
                <a:sym typeface="Symbol" panose="05050102010706020507" pitchFamily="18" charset="2"/>
              </a:rPr>
              <a:t>f2</a:t>
            </a:r>
            <a:r>
              <a:rPr lang="it-IT" sz="2400" dirty="0">
                <a:solidFill>
                  <a:prstClr val="black"/>
                </a:solidFill>
                <a:latin typeface="Comic Sans MS" panose="030F0702030302020204" pitchFamily="66" charset="0"/>
                <a:sym typeface="Symbol" panose="05050102010706020507" pitchFamily="18" charset="2"/>
              </a:rPr>
              <a:t>=</a:t>
            </a:r>
            <a:r>
              <a:rPr lang="it-IT" sz="2400" dirty="0" err="1">
                <a:solidFill>
                  <a:prstClr val="black"/>
                </a:solidFill>
                <a:latin typeface="Comic Sans MS" panose="030F0702030302020204" pitchFamily="66" charset="0"/>
                <a:sym typeface="Symbol" panose="05050102010706020507" pitchFamily="18" charset="2"/>
              </a:rPr>
              <a:t>t</a:t>
            </a:r>
            <a:r>
              <a:rPr lang="it-IT" sz="2400" baseline="-25000" dirty="0" err="1">
                <a:solidFill>
                  <a:prstClr val="black"/>
                </a:solidFill>
                <a:latin typeface="Comic Sans MS" panose="030F0702030302020204" pitchFamily="66" charset="0"/>
                <a:sym typeface="Symbol" panose="05050102010706020507" pitchFamily="18" charset="2"/>
              </a:rPr>
              <a:t>f</a:t>
            </a:r>
            <a:r>
              <a:rPr lang="it-IT" sz="2400" dirty="0">
                <a:solidFill>
                  <a:prstClr val="black"/>
                </a:solidFill>
                <a:latin typeface="Comic Sans MS" panose="030F0702030302020204" pitchFamily="66" charset="0"/>
                <a:sym typeface="Symbol" panose="05050102010706020507" pitchFamily="18" charset="2"/>
              </a:rPr>
              <a:t>=?</a:t>
            </a:r>
            <a:endParaRPr lang="it-IT" sz="2400" dirty="0">
              <a:solidFill>
                <a:prstClr val="black"/>
              </a:solidFill>
              <a:latin typeface="Comic Sans MS" panose="030F0702030302020204" pitchFamily="66" charset="0"/>
            </a:endParaRPr>
          </a:p>
          <a:p>
            <a:r>
              <a:rPr lang="it-IT" sz="2400" dirty="0">
                <a:solidFill>
                  <a:prstClr val="black"/>
                </a:solidFill>
                <a:latin typeface="Comic Sans MS" panose="030F0702030302020204" pitchFamily="66" charset="0"/>
              </a:rPr>
              <a:t>m</a:t>
            </a:r>
            <a:r>
              <a:rPr lang="it-IT" sz="2400" baseline="-25000" dirty="0">
                <a:solidFill>
                  <a:prstClr val="black"/>
                </a:solidFill>
                <a:latin typeface="Comic Sans MS" panose="030F0702030302020204" pitchFamily="66" charset="0"/>
              </a:rPr>
              <a:t>2 </a:t>
            </a:r>
            <a:r>
              <a:rPr lang="it-IT" sz="2400" dirty="0">
                <a:solidFill>
                  <a:prstClr val="black"/>
                </a:solidFill>
                <a:latin typeface="Comic Sans MS" panose="030F0702030302020204" pitchFamily="66" charset="0"/>
              </a:rPr>
              <a:t>= 600 g		</a:t>
            </a:r>
            <a:r>
              <a:rPr lang="it-IT" sz="2400" dirty="0">
                <a:solidFill>
                  <a:prstClr val="black"/>
                </a:solidFill>
                <a:latin typeface="Comic Sans MS" panose="030F0702030302020204" pitchFamily="66" charset="0"/>
                <a:sym typeface="Symbol" panose="05050102010706020507" pitchFamily="18" charset="2"/>
              </a:rPr>
              <a:t>t</a:t>
            </a:r>
            <a:r>
              <a:rPr lang="it-IT" sz="2400" baseline="-25000" dirty="0">
                <a:solidFill>
                  <a:prstClr val="black"/>
                </a:solidFill>
                <a:latin typeface="Comic Sans MS" panose="030F0702030302020204" pitchFamily="66" charset="0"/>
                <a:sym typeface="Symbol" panose="05050102010706020507" pitchFamily="18" charset="2"/>
              </a:rPr>
              <a:t>2i</a:t>
            </a:r>
            <a:r>
              <a:rPr lang="it-IT" sz="2400" dirty="0">
                <a:solidFill>
                  <a:prstClr val="black"/>
                </a:solidFill>
                <a:latin typeface="Comic Sans MS" panose="030F0702030302020204" pitchFamily="66" charset="0"/>
                <a:sym typeface="Symbol" panose="05050102010706020507" pitchFamily="18" charset="2"/>
              </a:rPr>
              <a:t>= 20°C</a:t>
            </a:r>
            <a:endParaRPr lang="it-IT" sz="2400" dirty="0">
              <a:solidFill>
                <a:prstClr val="black"/>
              </a:solidFill>
              <a:latin typeface="Comic Sans MS" panose="030F0702030302020204" pitchFamily="66" charset="0"/>
            </a:endParaRPr>
          </a:p>
          <a:p>
            <a:endParaRPr lang="it-IT" sz="2400" dirty="0">
              <a:solidFill>
                <a:prstClr val="black"/>
              </a:solidFill>
              <a:latin typeface="Comic Sans MS" panose="030F0702030302020204" pitchFamily="66" charset="0"/>
            </a:endParaRPr>
          </a:p>
        </p:txBody>
      </p:sp>
      <p:pic>
        <p:nvPicPr>
          <p:cNvPr id="5" name="Immagine 4"/>
          <p:cNvPicPr>
            <a:picLocks noChangeAspect="1"/>
          </p:cNvPicPr>
          <p:nvPr/>
        </p:nvPicPr>
        <p:blipFill>
          <a:blip r:embed="rId2"/>
          <a:stretch>
            <a:fillRect/>
          </a:stretch>
        </p:blipFill>
        <p:spPr>
          <a:xfrm>
            <a:off x="4077925" y="190094"/>
            <a:ext cx="4023709" cy="1121761"/>
          </a:xfrm>
          <a:prstGeom prst="rect">
            <a:avLst/>
          </a:prstGeom>
        </p:spPr>
      </p:pic>
    </p:spTree>
    <p:extLst>
      <p:ext uri="{BB962C8B-B14F-4D97-AF65-F5344CB8AC3E}">
        <p14:creationId xmlns:p14="http://schemas.microsoft.com/office/powerpoint/2010/main" val="52011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6530" y="525634"/>
            <a:ext cx="11476653" cy="5262979"/>
          </a:xfrm>
          <a:prstGeom prst="rect">
            <a:avLst/>
          </a:prstGeom>
        </p:spPr>
        <p:txBody>
          <a:bodyPr wrap="square">
            <a:spAutoFit/>
          </a:bodyPr>
          <a:lstStyle/>
          <a:p>
            <a:r>
              <a:rPr lang="en-US" sz="2400" dirty="0">
                <a:latin typeface="Comic Sans MS" panose="030F0702030302020204" pitchFamily="66" charset="0"/>
              </a:rPr>
              <a:t>2)What would be the final temperature if a 2.0 kg piece of lead at 200°C is inserted in a container with 10 kg of water at 50°C ? (for lead, c = 128 J/</a:t>
            </a:r>
            <a:r>
              <a:rPr lang="en-US" sz="2400" dirty="0" err="1">
                <a:latin typeface="Comic Sans MS" panose="030F0702030302020204" pitchFamily="66" charset="0"/>
              </a:rPr>
              <a:t>kg°C</a:t>
            </a:r>
            <a:r>
              <a:rPr lang="en-US" sz="2400" dirty="0">
                <a:latin typeface="Comic Sans MS" panose="030F0702030302020204" pitchFamily="66" charset="0"/>
              </a:rPr>
              <a:t>)</a:t>
            </a:r>
          </a:p>
          <a:p>
            <a:pPr>
              <a:lnSpc>
                <a:spcPct val="200000"/>
              </a:lnSpc>
            </a:pPr>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lang="en-US" sz="2400" dirty="0">
              <a:effectLst/>
              <a:latin typeface="Comic Sans MS" panose="030F0702030302020204" pitchFamily="66" charset="0"/>
            </a:endParaRPr>
          </a:p>
        </p:txBody>
      </p:sp>
    </p:spTree>
    <p:extLst>
      <p:ext uri="{BB962C8B-B14F-4D97-AF65-F5344CB8AC3E}">
        <p14:creationId xmlns:p14="http://schemas.microsoft.com/office/powerpoint/2010/main" val="401290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5429" y="682171"/>
            <a:ext cx="11350171" cy="6370975"/>
          </a:xfrm>
          <a:prstGeom prst="rect">
            <a:avLst/>
          </a:prstGeom>
          <a:noFill/>
        </p:spPr>
        <p:txBody>
          <a:bodyPr wrap="square" rtlCol="0">
            <a:spAutoFit/>
          </a:bodyPr>
          <a:lstStyle/>
          <a:p>
            <a:r>
              <a:rPr lang="it-IT" sz="2400" dirty="0">
                <a:latin typeface="Comic Sans MS" panose="030F0702030302020204" pitchFamily="66" charset="0"/>
              </a:rPr>
              <a:t>3</a:t>
            </a:r>
            <a:r>
              <a:rPr lang="it-IT" sz="2400">
                <a:latin typeface="Comic Sans MS" panose="030F0702030302020204" pitchFamily="66" charset="0"/>
              </a:rPr>
              <a:t>. </a:t>
            </a:r>
            <a:r>
              <a:rPr lang="en-US" sz="2400" dirty="0">
                <a:latin typeface="Comic Sans MS" panose="030F0702030302020204" pitchFamily="66" charset="0"/>
              </a:rPr>
              <a:t>A piece of metal weighing 59.047 g was heated to 100.0 °C and then put it into 100.0 mL of water (initially at 23.7 °C). The metal and water were allowed to come to an equilibrium temperature, determined to be 27.8 °C. Assuming no heat lost to the environment, calculate the specific heat of the metal.</a:t>
            </a:r>
          </a:p>
          <a:p>
            <a:pPr>
              <a:lnSpc>
                <a:spcPct val="150000"/>
              </a:lnSpc>
            </a:pPr>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it-IT" sz="2400" dirty="0">
              <a:latin typeface="Comic Sans MS" panose="030F0702030302020204" pitchFamily="66" charset="0"/>
            </a:endParaRPr>
          </a:p>
        </p:txBody>
      </p:sp>
    </p:spTree>
    <p:extLst>
      <p:ext uri="{BB962C8B-B14F-4D97-AF65-F5344CB8AC3E}">
        <p14:creationId xmlns:p14="http://schemas.microsoft.com/office/powerpoint/2010/main" val="250337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3180" y="2625708"/>
            <a:ext cx="11928764" cy="3785652"/>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An </a:t>
            </a:r>
            <a:r>
              <a:rPr lang="it-IT" sz="2400" dirty="0" err="1">
                <a:solidFill>
                  <a:srgbClr val="FF0000"/>
                </a:solidFill>
                <a:latin typeface="Comic Sans MS" panose="030F0702030302020204" pitchFamily="66" charset="0"/>
              </a:rPr>
              <a:t>introduction</a:t>
            </a:r>
            <a:r>
              <a:rPr lang="it-IT" sz="2400" dirty="0">
                <a:solidFill>
                  <a:srgbClr val="FF0000"/>
                </a:solidFill>
                <a:latin typeface="Comic Sans MS" panose="030F0702030302020204" pitchFamily="66" charset="0"/>
              </a:rPr>
              <a:t> to </a:t>
            </a:r>
            <a:r>
              <a:rPr lang="it-IT" sz="2400" dirty="0" err="1">
                <a:solidFill>
                  <a:srgbClr val="FF0000"/>
                </a:solidFill>
                <a:latin typeface="Comic Sans MS" panose="030F0702030302020204" pitchFamily="66" charset="0"/>
              </a:rPr>
              <a:t>Heat</a:t>
            </a:r>
            <a:r>
              <a:rPr lang="it-IT" sz="2400" dirty="0">
                <a:solidFill>
                  <a:srgbClr val="FF0000"/>
                </a:solidFill>
                <a:latin typeface="Comic Sans MS" panose="030F0702030302020204" pitchFamily="66" charset="0"/>
              </a:rPr>
              <a:t> transfer</a:t>
            </a:r>
          </a:p>
          <a:p>
            <a:r>
              <a:rPr lang="it-IT" sz="2400" dirty="0" err="1">
                <a:latin typeface="Comic Sans MS" panose="030F0702030302020204" pitchFamily="66" charset="0"/>
              </a:rPr>
              <a:t>Examples</a:t>
            </a:r>
            <a:r>
              <a:rPr lang="it-IT" sz="2400" dirty="0">
                <a:latin typeface="Comic Sans MS" panose="030F0702030302020204" pitchFamily="66" charset="0"/>
              </a:rPr>
              <a:t> of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tranfer</a:t>
            </a:r>
            <a:r>
              <a:rPr lang="it-IT" sz="2400" dirty="0">
                <a:latin typeface="Comic Sans MS" panose="030F0702030302020204" pitchFamily="66" charset="0"/>
              </a:rPr>
              <a:t> </a:t>
            </a:r>
            <a:r>
              <a:rPr lang="it-IT" sz="2400" dirty="0" err="1">
                <a:latin typeface="Comic Sans MS" panose="030F0702030302020204" pitchFamily="66" charset="0"/>
              </a:rPr>
              <a:t>phenomena</a:t>
            </a:r>
            <a:r>
              <a:rPr lang="it-IT" sz="2400" dirty="0">
                <a:latin typeface="Comic Sans MS" panose="030F0702030302020204" pitchFamily="66" charset="0"/>
              </a:rPr>
              <a:t> are </a:t>
            </a:r>
            <a:r>
              <a:rPr lang="it-IT" sz="2400" dirty="0" err="1">
                <a:latin typeface="Comic Sans MS" panose="030F0702030302020204" pitchFamily="66" charset="0"/>
              </a:rPr>
              <a:t>everywhere</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are!</a:t>
            </a:r>
          </a:p>
          <a:p>
            <a:r>
              <a:rPr lang="it-IT" sz="2400" b="1" i="1" u="sng" dirty="0" err="1">
                <a:latin typeface="Comic Sans MS" panose="030F0702030302020204" pitchFamily="66" charset="0"/>
              </a:rPr>
              <a:t>Conduction</a:t>
            </a:r>
            <a:r>
              <a:rPr lang="it-IT" sz="2400" b="1" i="1" u="sng" dirty="0">
                <a:latin typeface="Comic Sans MS" panose="030F0702030302020204" pitchFamily="66" charset="0"/>
              </a:rPr>
              <a:t> </a:t>
            </a:r>
            <a:r>
              <a:rPr lang="it-IT" sz="2400" b="1" i="1" u="sng" dirty="0" err="1">
                <a:latin typeface="Comic Sans MS" panose="030F0702030302020204" pitchFamily="66" charset="0"/>
              </a:rPr>
              <a:t>heat</a:t>
            </a:r>
            <a:r>
              <a:rPr lang="it-IT" sz="2400" b="1" i="1" u="sng" dirty="0">
                <a:latin typeface="Comic Sans MS" panose="030F0702030302020204" pitchFamily="66" charset="0"/>
              </a:rPr>
              <a:t> transfer </a:t>
            </a:r>
            <a:r>
              <a:rPr lang="it-IT" sz="2400" dirty="0" err="1">
                <a:latin typeface="Comic Sans MS" panose="030F0702030302020204" pitchFamily="66" charset="0"/>
              </a:rPr>
              <a:t>will</a:t>
            </a:r>
            <a:r>
              <a:rPr lang="it-IT" sz="2400" dirty="0">
                <a:latin typeface="Comic Sans MS" panose="030F0702030302020204" pitchFamily="66" charset="0"/>
              </a:rPr>
              <a:t> be  </a:t>
            </a:r>
            <a:r>
              <a:rPr lang="it-IT" sz="2400" dirty="0" err="1">
                <a:latin typeface="Comic Sans MS" panose="030F0702030302020204" pitchFamily="66" charset="0"/>
              </a:rPr>
              <a:t>well</a:t>
            </a:r>
            <a:r>
              <a:rPr lang="it-IT" sz="2400" dirty="0">
                <a:latin typeface="Comic Sans MS" panose="030F0702030302020204" pitchFamily="66" charset="0"/>
              </a:rPr>
              <a:t> </a:t>
            </a:r>
            <a:r>
              <a:rPr lang="it-IT" sz="2400" dirty="0" err="1">
                <a:latin typeface="Comic Sans MS" panose="030F0702030302020204" pitchFamily="66" charset="0"/>
              </a:rPr>
              <a:t>known</a:t>
            </a:r>
            <a:r>
              <a:rPr lang="it-IT" sz="2400" dirty="0">
                <a:latin typeface="Comic Sans MS" panose="030F0702030302020204" pitchFamily="66" charset="0"/>
              </a:rPr>
              <a:t> </a:t>
            </a:r>
            <a:r>
              <a:rPr lang="it-IT" sz="2400" i="1" dirty="0">
                <a:solidFill>
                  <a:srgbClr val="FF0000"/>
                </a:solidFill>
                <a:latin typeface="Comic Sans MS" panose="030F0702030302020204" pitchFamily="66" charset="0"/>
              </a:rPr>
              <a:t>to/for</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t>
            </a:r>
            <a:r>
              <a:rPr lang="it-IT" sz="2400" dirty="0" err="1">
                <a:latin typeface="Comic Sans MS" panose="030F0702030302020204" pitchFamily="66" charset="0"/>
              </a:rPr>
              <a:t>will</a:t>
            </a:r>
            <a:r>
              <a:rPr lang="it-IT" sz="2400" dirty="0">
                <a:latin typeface="Comic Sans MS" panose="030F0702030302020204" pitchFamily="66" charset="0"/>
              </a:rPr>
              <a:t> </a:t>
            </a:r>
            <a:r>
              <a:rPr lang="it-IT" sz="2400" dirty="0" err="1">
                <a:latin typeface="Comic Sans MS" panose="030F0702030302020204" pitchFamily="66" charset="0"/>
              </a:rPr>
              <a:t>have</a:t>
            </a:r>
            <a:r>
              <a:rPr lang="it-IT" sz="2400" dirty="0">
                <a:latin typeface="Comic Sans MS" panose="030F0702030302020204" pitchFamily="66" charset="0"/>
              </a:rPr>
              <a:t> </a:t>
            </a:r>
            <a:r>
              <a:rPr lang="it-IT" sz="2400" dirty="0" err="1">
                <a:latin typeface="Comic Sans MS" panose="030F0702030302020204" pitchFamily="66" charset="0"/>
              </a:rPr>
              <a:t>experienced</a:t>
            </a:r>
            <a:r>
              <a:rPr lang="it-IT" sz="2400" dirty="0">
                <a:latin typeface="Comic Sans MS" panose="030F0702030302020204" pitchFamily="66" charset="0"/>
              </a:rPr>
              <a:t> </a:t>
            </a:r>
            <a:r>
              <a:rPr lang="it-IT" sz="2400" dirty="0" err="1">
                <a:latin typeface="Comic Sans MS" panose="030F0702030302020204" pitchFamily="66" charset="0"/>
              </a:rPr>
              <a:t>it</a:t>
            </a:r>
            <a:r>
              <a:rPr lang="it-IT" sz="2400" dirty="0">
                <a:latin typeface="Comic Sans MS" panose="030F0702030302020204" pitchFamily="66" charset="0"/>
              </a:rPr>
              <a:t> </a:t>
            </a:r>
            <a:r>
              <a:rPr lang="it-IT" sz="2400" dirty="0" err="1">
                <a:latin typeface="Comic Sans MS" panose="030F0702030302020204" pitchFamily="66" charset="0"/>
              </a:rPr>
              <a:t>if</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t>
            </a:r>
            <a:r>
              <a:rPr lang="it-IT" sz="2400" dirty="0" err="1">
                <a:latin typeface="Comic Sans MS" panose="030F0702030302020204" pitchFamily="66" charset="0"/>
              </a:rPr>
              <a:t>have</a:t>
            </a:r>
            <a:r>
              <a:rPr lang="it-IT" sz="2400" dirty="0">
                <a:latin typeface="Comic Sans MS" panose="030F0702030302020204" pitchFamily="66" charset="0"/>
              </a:rPr>
              <a:t> </a:t>
            </a:r>
            <a:r>
              <a:rPr lang="it-IT" sz="2400" dirty="0" err="1">
                <a:latin typeface="Comic Sans MS" panose="030F0702030302020204" pitchFamily="66" charset="0"/>
              </a:rPr>
              <a:t>ever</a:t>
            </a:r>
            <a:r>
              <a:rPr lang="it-IT" sz="2400" dirty="0">
                <a:latin typeface="Comic Sans MS" panose="030F0702030302020204" pitchFamily="66" charset="0"/>
              </a:rPr>
              <a:t> </a:t>
            </a:r>
            <a:r>
              <a:rPr lang="it-IT" sz="2400" dirty="0" err="1">
                <a:latin typeface="Comic Sans MS" panose="030F0702030302020204" pitchFamily="66" charset="0"/>
              </a:rPr>
              <a:t>burnt</a:t>
            </a:r>
            <a:r>
              <a:rPr lang="it-IT" sz="2400" dirty="0">
                <a:latin typeface="Comic Sans MS" panose="030F0702030302020204" pitchFamily="66" charset="0"/>
              </a:rPr>
              <a:t> </a:t>
            </a:r>
            <a:r>
              <a:rPr lang="it-IT" sz="2400" dirty="0" err="1">
                <a:latin typeface="Comic Sans MS" panose="030F0702030302020204" pitchFamily="66" charset="0"/>
              </a:rPr>
              <a:t>yourself</a:t>
            </a:r>
            <a:r>
              <a:rPr lang="it-IT" sz="2400" dirty="0">
                <a:latin typeface="Comic Sans MS" panose="030F0702030302020204" pitchFamily="66" charset="0"/>
              </a:rPr>
              <a:t> on/in a hot pan by </a:t>
            </a:r>
            <a:r>
              <a:rPr lang="it-IT" sz="2400" dirty="0" err="1">
                <a:latin typeface="Comic Sans MS" panose="030F0702030302020204" pitchFamily="66" charset="0"/>
              </a:rPr>
              <a:t>touching</a:t>
            </a:r>
            <a:r>
              <a:rPr lang="it-IT" sz="2400" dirty="0">
                <a:latin typeface="Comic Sans MS" panose="030F0702030302020204" pitchFamily="66" charset="0"/>
              </a:rPr>
              <a:t> </a:t>
            </a:r>
            <a:r>
              <a:rPr lang="it-IT" sz="2400" dirty="0" err="1">
                <a:latin typeface="Comic Sans MS" panose="030F0702030302020204" pitchFamily="66" charset="0"/>
              </a:rPr>
              <a:t>it</a:t>
            </a:r>
            <a:r>
              <a:rPr lang="it-IT" sz="2400" dirty="0">
                <a:latin typeface="Comic Sans MS" panose="030F0702030302020204" pitchFamily="66" charset="0"/>
              </a:rPr>
              <a:t>, or </a:t>
            </a:r>
            <a:r>
              <a:rPr lang="it-IT" sz="2400" dirty="0" err="1">
                <a:latin typeface="Comic Sans MS" panose="030F0702030302020204" pitchFamily="66" charset="0"/>
              </a:rPr>
              <a:t>if</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t>
            </a:r>
            <a:r>
              <a:rPr lang="it-IT" sz="2400" dirty="0" err="1">
                <a:latin typeface="Comic Sans MS" panose="030F0702030302020204" pitchFamily="66" charset="0"/>
              </a:rPr>
              <a:t>have</a:t>
            </a:r>
            <a:r>
              <a:rPr lang="it-IT" sz="2400" dirty="0">
                <a:latin typeface="Comic Sans MS" panose="030F0702030302020204" pitchFamily="66" charset="0"/>
              </a:rPr>
              <a:t> </a:t>
            </a:r>
            <a:r>
              <a:rPr lang="it-IT" sz="2400" dirty="0" err="1">
                <a:latin typeface="Comic Sans MS" panose="030F0702030302020204" pitchFamily="66" charset="0"/>
              </a:rPr>
              <a:t>experienced</a:t>
            </a:r>
            <a:r>
              <a:rPr lang="it-IT" sz="2400" dirty="0">
                <a:latin typeface="Comic Sans MS" panose="030F0702030302020204" pitchFamily="66" charset="0"/>
              </a:rPr>
              <a:t> </a:t>
            </a:r>
            <a:r>
              <a:rPr lang="it-IT" sz="2400" dirty="0" err="1">
                <a:latin typeface="Comic Sans MS" panose="030F0702030302020204" pitchFamily="66" charset="0"/>
              </a:rPr>
              <a:t>different</a:t>
            </a:r>
            <a:r>
              <a:rPr lang="it-IT" sz="2400" dirty="0">
                <a:latin typeface="Comic Sans MS" panose="030F0702030302020204" pitchFamily="66" charset="0"/>
              </a:rPr>
              <a:t> </a:t>
            </a:r>
            <a:r>
              <a:rPr lang="it-IT" sz="2400" dirty="0" err="1">
                <a:latin typeface="Comic Sans MS" panose="030F0702030302020204" pitchFamily="66" charset="0"/>
              </a:rPr>
              <a:t>sensations</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a:t>
            </a:r>
            <a:r>
              <a:rPr lang="it-IT" sz="2400" dirty="0" err="1">
                <a:latin typeface="Comic Sans MS" panose="030F0702030302020204" pitchFamily="66" charset="0"/>
              </a:rPr>
              <a:t>touching</a:t>
            </a:r>
            <a:r>
              <a:rPr lang="it-IT" sz="2400" dirty="0">
                <a:latin typeface="Comic Sans MS" panose="030F0702030302020204" pitchFamily="66" charset="0"/>
              </a:rPr>
              <a:t> </a:t>
            </a:r>
            <a:r>
              <a:rPr lang="it-IT" sz="2400" dirty="0" err="1">
                <a:latin typeface="Comic Sans MS" panose="030F0702030302020204" pitchFamily="66" charset="0"/>
              </a:rPr>
              <a:t>plastic</a:t>
            </a:r>
            <a:r>
              <a:rPr lang="it-IT" sz="2400" dirty="0">
                <a:latin typeface="Comic Sans MS" panose="030F0702030302020204" pitchFamily="66" charset="0"/>
              </a:rPr>
              <a:t> </a:t>
            </a:r>
            <a:r>
              <a:rPr lang="it-IT" sz="2400" dirty="0" err="1">
                <a:latin typeface="Comic Sans MS" panose="030F0702030302020204" pitchFamily="66" charset="0"/>
              </a:rPr>
              <a:t>handles</a:t>
            </a:r>
            <a:r>
              <a:rPr lang="it-IT" sz="2400" dirty="0">
                <a:latin typeface="Comic Sans MS" panose="030F0702030302020204" pitchFamily="66" charset="0"/>
              </a:rPr>
              <a:t> and metal </a:t>
            </a:r>
            <a:r>
              <a:rPr lang="it-IT" sz="2400" dirty="0" err="1">
                <a:latin typeface="Comic Sans MS" panose="030F0702030302020204" pitchFamily="66" charset="0"/>
              </a:rPr>
              <a:t>ones</a:t>
            </a:r>
            <a:r>
              <a:rPr lang="it-IT" sz="2400" dirty="0">
                <a:latin typeface="Comic Sans MS" panose="030F0702030302020204" pitchFamily="66" charset="0"/>
              </a:rPr>
              <a:t>.</a:t>
            </a:r>
          </a:p>
          <a:p>
            <a:r>
              <a:rPr lang="it-IT" sz="2400" dirty="0" err="1">
                <a:latin typeface="Comic Sans MS" panose="030F0702030302020204" pitchFamily="66" charset="0"/>
              </a:rPr>
              <a:t>If</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can </a:t>
            </a:r>
            <a:r>
              <a:rPr lang="it-IT" sz="2400" dirty="0" err="1">
                <a:latin typeface="Comic Sans MS" panose="030F0702030302020204" pitchFamily="66" charset="0"/>
              </a:rPr>
              <a:t>feel</a:t>
            </a:r>
            <a:r>
              <a:rPr lang="it-IT" sz="2400" dirty="0">
                <a:latin typeface="Comic Sans MS" panose="030F0702030302020204" pitchFamily="66" charset="0"/>
              </a:rPr>
              <a:t> </a:t>
            </a:r>
            <a:r>
              <a:rPr lang="it-IT" sz="2400" dirty="0" err="1">
                <a:latin typeface="Comic Sans MS" panose="030F0702030302020204" pitchFamily="66" charset="0"/>
              </a:rPr>
              <a:t>warm</a:t>
            </a:r>
            <a:r>
              <a:rPr lang="it-IT" sz="2400" dirty="0">
                <a:latin typeface="Comic Sans MS" panose="030F0702030302020204" pitchFamily="66" charset="0"/>
              </a:rPr>
              <a:t> air </a:t>
            </a:r>
            <a:r>
              <a:rPr lang="it-IT" sz="2400" dirty="0" err="1">
                <a:solidFill>
                  <a:srgbClr val="FF0000"/>
                </a:solidFill>
                <a:latin typeface="Comic Sans MS" panose="030F0702030302020204" pitchFamily="66" charset="0"/>
              </a:rPr>
              <a:t>away</a:t>
            </a:r>
            <a:r>
              <a:rPr lang="it-IT" sz="2400" dirty="0">
                <a:solidFill>
                  <a:srgbClr val="FF0000"/>
                </a:solidFill>
                <a:latin typeface="Comic Sans MS" panose="030F0702030302020204" pitchFamily="66" charset="0"/>
              </a:rPr>
              <a:t>/</a:t>
            </a:r>
            <a:r>
              <a:rPr lang="it-IT" sz="2400" dirty="0" err="1">
                <a:solidFill>
                  <a:srgbClr val="FF0000"/>
                </a:solidFill>
                <a:latin typeface="Comic Sans MS" panose="030F0702030302020204" pitchFamily="66" charset="0"/>
              </a:rPr>
              <a:t>around</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from the </a:t>
            </a:r>
            <a:r>
              <a:rPr lang="it-IT" sz="2400" dirty="0" err="1">
                <a:latin typeface="Comic Sans MS" panose="030F0702030302020204" pitchFamily="66" charset="0"/>
              </a:rPr>
              <a:t>heater</a:t>
            </a:r>
            <a:r>
              <a:rPr lang="it-IT" sz="2400" dirty="0">
                <a:latin typeface="Comic Sans MS" panose="030F0702030302020204" pitchFamily="66" charset="0"/>
              </a:rPr>
              <a:t> in </a:t>
            </a:r>
            <a:r>
              <a:rPr lang="it-IT" sz="2400" dirty="0" err="1">
                <a:latin typeface="Comic Sans MS" panose="030F0702030302020204" pitchFamily="66" charset="0"/>
              </a:rPr>
              <a:t>your</a:t>
            </a:r>
            <a:r>
              <a:rPr lang="it-IT" sz="2400" dirty="0">
                <a:latin typeface="Comic Sans MS" panose="030F0702030302020204" pitchFamily="66" charset="0"/>
              </a:rPr>
              <a:t> room, and </a:t>
            </a:r>
            <a:r>
              <a:rPr lang="it-IT" sz="2400" dirty="0" err="1">
                <a:latin typeface="Comic Sans MS" panose="030F0702030302020204" pitchFamily="66" charset="0"/>
              </a:rPr>
              <a:t>you</a:t>
            </a:r>
            <a:r>
              <a:rPr lang="it-IT" sz="2400" dirty="0">
                <a:latin typeface="Comic Sans MS" panose="030F0702030302020204" pitchFamily="66" charset="0"/>
              </a:rPr>
              <a:t> are </a:t>
            </a:r>
            <a:r>
              <a:rPr lang="it-IT" sz="2400" dirty="0" err="1">
                <a:latin typeface="Comic Sans MS" panose="030F0702030302020204" pitchFamily="66" charset="0"/>
              </a:rPr>
              <a:t>touching</a:t>
            </a:r>
            <a:r>
              <a:rPr lang="it-IT" sz="2400" dirty="0">
                <a:latin typeface="Comic Sans MS" panose="030F0702030302020204" pitchFamily="66" charset="0"/>
              </a:rPr>
              <a:t> the </a:t>
            </a:r>
            <a:r>
              <a:rPr lang="it-IT" sz="2400" dirty="0" err="1">
                <a:latin typeface="Comic Sans MS" panose="030F0702030302020204" pitchFamily="66" charset="0"/>
              </a:rPr>
              <a:t>heater</a:t>
            </a:r>
            <a:r>
              <a:rPr lang="it-IT" sz="2400" dirty="0">
                <a:latin typeface="Comic Sans MS" panose="030F0702030302020204" pitchFamily="66" charset="0"/>
              </a:rPr>
              <a:t>, </a:t>
            </a:r>
            <a:r>
              <a:rPr lang="it-IT" sz="2400" dirty="0" err="1">
                <a:latin typeface="Comic Sans MS" panose="030F0702030302020204" pitchFamily="66" charset="0"/>
              </a:rPr>
              <a:t>you</a:t>
            </a:r>
            <a:r>
              <a:rPr lang="it-IT" sz="2400" dirty="0">
                <a:latin typeface="Comic Sans MS" panose="030F0702030302020204" pitchFamily="66" charset="0"/>
              </a:rPr>
              <a:t> are </a:t>
            </a:r>
            <a:r>
              <a:rPr lang="it-IT" sz="2400" dirty="0" err="1">
                <a:latin typeface="Comic Sans MS" panose="030F0702030302020204" pitchFamily="66" charset="0"/>
              </a:rPr>
              <a:t>experiencing</a:t>
            </a:r>
            <a:r>
              <a:rPr lang="it-IT" sz="2400" dirty="0">
                <a:latin typeface="Comic Sans MS" panose="030F0702030302020204" pitchFamily="66" charset="0"/>
              </a:rPr>
              <a:t> </a:t>
            </a:r>
            <a:r>
              <a:rPr lang="it-IT" sz="2400" b="1" i="1" u="sng" dirty="0" err="1">
                <a:latin typeface="Comic Sans MS" panose="030F0702030302020204" pitchFamily="66" charset="0"/>
              </a:rPr>
              <a:t>convection</a:t>
            </a:r>
            <a:r>
              <a:rPr lang="it-IT" sz="2400" b="1" i="1" u="sng" dirty="0">
                <a:latin typeface="Comic Sans MS" panose="030F0702030302020204" pitchFamily="66" charset="0"/>
              </a:rPr>
              <a:t> </a:t>
            </a:r>
            <a:r>
              <a:rPr lang="it-IT" sz="2400" b="1" i="1" u="sng" dirty="0" err="1">
                <a:latin typeface="Comic Sans MS" panose="030F0702030302020204" pitchFamily="66" charset="0"/>
              </a:rPr>
              <a:t>heat</a:t>
            </a:r>
            <a:r>
              <a:rPr lang="it-IT" sz="2400" b="1" i="1" u="sng" dirty="0">
                <a:latin typeface="Comic Sans MS" panose="030F0702030302020204" pitchFamily="66" charset="0"/>
              </a:rPr>
              <a:t> transfer</a:t>
            </a:r>
            <a:r>
              <a:rPr lang="it-IT" sz="2400" dirty="0">
                <a:latin typeface="Comic Sans MS" panose="030F0702030302020204" pitchFamily="66" charset="0"/>
              </a:rPr>
              <a:t>. A </a:t>
            </a:r>
            <a:r>
              <a:rPr lang="it-IT" sz="2400" dirty="0" err="1">
                <a:latin typeface="Comic Sans MS" panose="030F0702030302020204" pitchFamily="66" charset="0"/>
              </a:rPr>
              <a:t>current</a:t>
            </a:r>
            <a:r>
              <a:rPr lang="it-IT" sz="2400" dirty="0">
                <a:latin typeface="Comic Sans MS" panose="030F0702030302020204" pitchFamily="66" charset="0"/>
              </a:rPr>
              <a:t> of </a:t>
            </a:r>
            <a:r>
              <a:rPr lang="it-IT" sz="2400" dirty="0" err="1">
                <a:latin typeface="Comic Sans MS" panose="030F0702030302020204" pitchFamily="66" charset="0"/>
              </a:rPr>
              <a:t>warm</a:t>
            </a:r>
            <a:r>
              <a:rPr lang="it-IT" sz="2400" dirty="0">
                <a:latin typeface="Comic Sans MS" panose="030F0702030302020204" pitchFamily="66" charset="0"/>
              </a:rPr>
              <a:t> air in </a:t>
            </a:r>
            <a:r>
              <a:rPr lang="it-IT" sz="2400" dirty="0" err="1">
                <a:latin typeface="Comic Sans MS" panose="030F0702030302020204" pitchFamily="66" charset="0"/>
              </a:rPr>
              <a:t>contact</a:t>
            </a:r>
            <a:r>
              <a:rPr lang="it-IT" sz="2400" dirty="0">
                <a:latin typeface="Comic Sans MS" panose="030F0702030302020204" pitchFamily="66" charset="0"/>
              </a:rPr>
              <a:t> </a:t>
            </a:r>
            <a:r>
              <a:rPr lang="it-IT" sz="2400" dirty="0">
                <a:solidFill>
                  <a:srgbClr val="FF0000"/>
                </a:solidFill>
                <a:latin typeface="Comic Sans MS" panose="030F0702030302020204" pitchFamily="66" charset="0"/>
              </a:rPr>
              <a:t>to/with</a:t>
            </a:r>
            <a:r>
              <a:rPr lang="it-IT" sz="2400" dirty="0">
                <a:latin typeface="Comic Sans MS" panose="030F0702030302020204" pitchFamily="66" charset="0"/>
              </a:rPr>
              <a:t> the hot </a:t>
            </a:r>
            <a:r>
              <a:rPr lang="it-IT" sz="2400" dirty="0" err="1">
                <a:latin typeface="Comic Sans MS" panose="030F0702030302020204" pitchFamily="66" charset="0"/>
              </a:rPr>
              <a:t>heater</a:t>
            </a:r>
            <a:r>
              <a:rPr lang="it-IT" sz="2400" dirty="0">
                <a:latin typeface="Comic Sans MS" panose="030F0702030302020204" pitchFamily="66" charset="0"/>
              </a:rPr>
              <a:t> </a:t>
            </a:r>
            <a:r>
              <a:rPr lang="it-IT" sz="2400" dirty="0" err="1">
                <a:latin typeface="Comic Sans MS" panose="030F0702030302020204" pitchFamily="66" charset="0"/>
              </a:rPr>
              <a:t>will</a:t>
            </a:r>
            <a:r>
              <a:rPr lang="it-IT" sz="2400" dirty="0">
                <a:latin typeface="Comic Sans MS" panose="030F0702030302020204" pitchFamily="66" charset="0"/>
              </a:rPr>
              <a:t> rise </a:t>
            </a:r>
            <a:r>
              <a:rPr lang="it-IT" sz="2400" dirty="0" err="1">
                <a:latin typeface="Comic Sans MS" panose="030F0702030302020204" pitchFamily="66" charset="0"/>
              </a:rPr>
              <a:t>upward</a:t>
            </a:r>
            <a:r>
              <a:rPr lang="it-IT" sz="2400" dirty="0">
                <a:latin typeface="Comic Sans MS" panose="030F0702030302020204" pitchFamily="66" charset="0"/>
              </a:rPr>
              <a:t>/</a:t>
            </a:r>
            <a:r>
              <a:rPr lang="it-IT" sz="2400" dirty="0" err="1">
                <a:latin typeface="Comic Sans MS" panose="030F0702030302020204" pitchFamily="66" charset="0"/>
              </a:rPr>
              <a:t>downward</a:t>
            </a:r>
            <a:r>
              <a:rPr lang="it-IT" sz="2400" dirty="0">
                <a:latin typeface="Comic Sans MS" panose="030F0702030302020204" pitchFamily="66" charset="0"/>
              </a:rPr>
              <a:t> in a bulk </a:t>
            </a:r>
            <a:r>
              <a:rPr lang="it-IT" sz="2400" dirty="0" err="1">
                <a:latin typeface="Comic Sans MS" panose="030F0702030302020204" pitchFamily="66" charset="0"/>
              </a:rPr>
              <a:t>motion</a:t>
            </a:r>
            <a:r>
              <a:rPr lang="it-IT" sz="2400" dirty="0">
                <a:latin typeface="Comic Sans MS" panose="030F0702030302020204" pitchFamily="66" charset="0"/>
              </a:rPr>
              <a:t> </a:t>
            </a:r>
            <a:r>
              <a:rPr lang="it-IT" sz="2400" dirty="0" err="1">
                <a:latin typeface="Comic Sans MS" panose="030F0702030302020204" pitchFamily="66" charset="0"/>
              </a:rPr>
              <a:t>as</a:t>
            </a:r>
            <a:r>
              <a:rPr lang="it-IT" sz="2400" dirty="0">
                <a:latin typeface="Comic Sans MS" panose="030F0702030302020204" pitchFamily="66" charset="0"/>
              </a:rPr>
              <a:t> </a:t>
            </a:r>
            <a:r>
              <a:rPr lang="it-IT" sz="2400" dirty="0" err="1">
                <a:latin typeface="Comic Sans MS" panose="030F0702030302020204" pitchFamily="66" charset="0"/>
              </a:rPr>
              <a:t>cold</a:t>
            </a:r>
            <a:r>
              <a:rPr lang="it-IT" sz="2400" dirty="0">
                <a:latin typeface="Comic Sans MS" panose="030F0702030302020204" pitchFamily="66" charset="0"/>
              </a:rPr>
              <a:t> air </a:t>
            </a:r>
            <a:r>
              <a:rPr lang="it-IT" sz="2400" dirty="0" err="1">
                <a:latin typeface="Comic Sans MS" panose="030F0702030302020204" pitchFamily="66" charset="0"/>
              </a:rPr>
              <a:t>falls</a:t>
            </a:r>
            <a:r>
              <a:rPr lang="it-IT" sz="2400" dirty="0">
                <a:latin typeface="Comic Sans MS" panose="030F0702030302020204" pitchFamily="66" charset="0"/>
              </a:rPr>
              <a:t> and </a:t>
            </a:r>
            <a:r>
              <a:rPr lang="it-IT" sz="2400" dirty="0" err="1">
                <a:latin typeface="Comic Sans MS" panose="030F0702030302020204" pitchFamily="66" charset="0"/>
              </a:rPr>
              <a:t>replaces</a:t>
            </a:r>
            <a:r>
              <a:rPr lang="it-IT" sz="2400" dirty="0">
                <a:latin typeface="Comic Sans MS" panose="030F0702030302020204" pitchFamily="66" charset="0"/>
              </a:rPr>
              <a:t> </a:t>
            </a:r>
            <a:r>
              <a:rPr lang="it-IT" sz="2400" dirty="0" err="1">
                <a:latin typeface="Comic Sans MS" panose="030F0702030302020204" pitchFamily="66" charset="0"/>
              </a:rPr>
              <a:t>it</a:t>
            </a:r>
            <a:r>
              <a:rPr lang="it-IT" sz="2400" dirty="0">
                <a:latin typeface="Comic Sans MS" panose="030F0702030302020204" pitchFamily="66" charset="0"/>
              </a:rPr>
              <a:t>..  </a:t>
            </a:r>
          </a:p>
        </p:txBody>
      </p:sp>
      <p:pic>
        <p:nvPicPr>
          <p:cNvPr id="3" name="Immagine 2"/>
          <p:cNvPicPr>
            <a:picLocks noChangeAspect="1"/>
          </p:cNvPicPr>
          <p:nvPr/>
        </p:nvPicPr>
        <p:blipFill>
          <a:blip r:embed="rId2"/>
          <a:stretch>
            <a:fillRect/>
          </a:stretch>
        </p:blipFill>
        <p:spPr>
          <a:xfrm>
            <a:off x="4077925" y="190094"/>
            <a:ext cx="4023709" cy="1121761"/>
          </a:xfrm>
          <a:prstGeom prst="rect">
            <a:avLst/>
          </a:prstGeom>
        </p:spPr>
      </p:pic>
      <p:sp>
        <p:nvSpPr>
          <p:cNvPr id="4" name="CasellaDiTesto 3"/>
          <p:cNvSpPr txBox="1"/>
          <p:nvPr/>
        </p:nvSpPr>
        <p:spPr>
          <a:xfrm>
            <a:off x="387926" y="1235723"/>
            <a:ext cx="11499273" cy="830997"/>
          </a:xfrm>
          <a:prstGeom prst="rect">
            <a:avLst/>
          </a:prstGeom>
          <a:noFill/>
        </p:spPr>
        <p:txBody>
          <a:bodyPr wrap="square" rtlCol="0">
            <a:spAutoFit/>
          </a:bodyPr>
          <a:lstStyle/>
          <a:p>
            <a:r>
              <a:rPr lang="it-IT" sz="2400" dirty="0" err="1">
                <a:latin typeface="Comic Sans MS" panose="030F0702030302020204" pitchFamily="66" charset="0"/>
              </a:rPr>
              <a:t>Working</a:t>
            </a:r>
            <a:r>
              <a:rPr lang="it-IT" sz="2400" dirty="0">
                <a:latin typeface="Comic Sans MS" panose="030F0702030302020204" pitchFamily="66" charset="0"/>
              </a:rPr>
              <a:t> with </a:t>
            </a:r>
            <a:r>
              <a:rPr lang="it-IT" sz="2400" dirty="0" err="1">
                <a:latin typeface="Comic Sans MS" panose="030F0702030302020204" pitchFamily="66" charset="0"/>
              </a:rPr>
              <a:t>your</a:t>
            </a:r>
            <a:r>
              <a:rPr lang="it-IT" sz="2400" dirty="0">
                <a:latin typeface="Comic Sans MS" panose="030F0702030302020204" pitchFamily="66" charset="0"/>
              </a:rPr>
              <a:t> partner, </a:t>
            </a:r>
            <a:r>
              <a:rPr lang="it-IT" sz="2400" dirty="0" err="1">
                <a:latin typeface="Comic Sans MS" panose="030F0702030302020204" pitchFamily="66" charset="0"/>
              </a:rPr>
              <a:t>read</a:t>
            </a:r>
            <a:r>
              <a:rPr lang="it-IT" sz="2400" dirty="0">
                <a:latin typeface="Comic Sans MS" panose="030F0702030302020204" pitchFamily="66" charset="0"/>
              </a:rPr>
              <a:t> the text and </a:t>
            </a:r>
            <a:r>
              <a:rPr lang="it-IT" sz="2400" dirty="0" err="1">
                <a:latin typeface="Comic Sans MS" panose="030F0702030302020204" pitchFamily="66" charset="0"/>
              </a:rPr>
              <a:t>circle</a:t>
            </a:r>
            <a:r>
              <a:rPr lang="it-IT" sz="2400" dirty="0">
                <a:latin typeface="Comic Sans MS" panose="030F0702030302020204" pitchFamily="66" charset="0"/>
              </a:rPr>
              <a:t> the </a:t>
            </a:r>
            <a:r>
              <a:rPr lang="it-IT" sz="2400" dirty="0" err="1">
                <a:latin typeface="Comic Sans MS" panose="030F0702030302020204" pitchFamily="66" charset="0"/>
              </a:rPr>
              <a:t>correct</a:t>
            </a:r>
            <a:r>
              <a:rPr lang="it-IT" sz="2400" dirty="0">
                <a:latin typeface="Comic Sans MS" panose="030F0702030302020204" pitchFamily="66" charset="0"/>
              </a:rPr>
              <a:t> word in the </a:t>
            </a:r>
            <a:r>
              <a:rPr lang="it-IT" sz="2400" dirty="0" err="1">
                <a:latin typeface="Comic Sans MS" panose="030F0702030302020204" pitchFamily="66" charset="0"/>
              </a:rPr>
              <a:t>pairs</a:t>
            </a:r>
            <a:r>
              <a:rPr lang="it-IT" sz="2400" dirty="0">
                <a:latin typeface="Comic Sans MS" panose="030F0702030302020204" pitchFamily="66" charset="0"/>
              </a:rPr>
              <a:t>. </a:t>
            </a:r>
            <a:r>
              <a:rPr lang="it-IT" sz="2400" dirty="0" err="1">
                <a:latin typeface="Comic Sans MS" panose="030F0702030302020204" pitchFamily="66" charset="0"/>
              </a:rPr>
              <a:t>Then</a:t>
            </a:r>
            <a:r>
              <a:rPr lang="it-IT" sz="2400" dirty="0">
                <a:latin typeface="Comic Sans MS" panose="030F0702030302020204" pitchFamily="66" charset="0"/>
              </a:rPr>
              <a:t> </a:t>
            </a:r>
            <a:r>
              <a:rPr lang="it-IT" sz="2400" dirty="0" err="1">
                <a:latin typeface="Comic Sans MS" panose="030F0702030302020204" pitchFamily="66" charset="0"/>
              </a:rPr>
              <a:t>listen</a:t>
            </a:r>
            <a:r>
              <a:rPr lang="it-IT" sz="2400" dirty="0">
                <a:latin typeface="Comic Sans MS" panose="030F0702030302020204" pitchFamily="66" charset="0"/>
              </a:rPr>
              <a:t> to the text and </a:t>
            </a:r>
            <a:r>
              <a:rPr lang="it-IT" sz="2400" dirty="0" err="1">
                <a:latin typeface="Comic Sans MS" panose="030F0702030302020204" pitchFamily="66" charset="0"/>
              </a:rPr>
              <a:t>check</a:t>
            </a:r>
            <a:r>
              <a:rPr lang="it-IT" sz="2400" dirty="0">
                <a:latin typeface="Comic Sans MS" panose="030F0702030302020204" pitchFamily="66" charset="0"/>
              </a:rPr>
              <a:t> </a:t>
            </a:r>
            <a:r>
              <a:rPr lang="it-IT" sz="2400" dirty="0" err="1">
                <a:latin typeface="Comic Sans MS" panose="030F0702030302020204" pitchFamily="66" charset="0"/>
              </a:rPr>
              <a:t>your</a:t>
            </a:r>
            <a:r>
              <a:rPr lang="it-IT" sz="2400" dirty="0">
                <a:latin typeface="Comic Sans MS" panose="030F0702030302020204" pitchFamily="66" charset="0"/>
              </a:rPr>
              <a:t> </a:t>
            </a:r>
            <a:r>
              <a:rPr lang="it-IT" sz="2400" dirty="0" err="1">
                <a:latin typeface="Comic Sans MS" panose="030F0702030302020204" pitchFamily="66" charset="0"/>
              </a:rPr>
              <a:t>answer</a:t>
            </a:r>
            <a:endParaRPr lang="it-IT" sz="2400" dirty="0">
              <a:latin typeface="Comic Sans MS" panose="030F0702030302020204" pitchFamily="66" charset="0"/>
            </a:endParaRPr>
          </a:p>
        </p:txBody>
      </p:sp>
      <p:pic>
        <p:nvPicPr>
          <p:cNvPr id="18434" name="Picture 2" descr="http://publicdomainvectors.org/photos/boy_with_headphone5.png">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6266" y="1859573"/>
            <a:ext cx="661237" cy="973282"/>
          </a:xfrm>
          <a:prstGeom prst="rect">
            <a:avLst/>
          </a:prstGeom>
          <a:noFill/>
          <a:extLst>
            <a:ext uri="{909E8E84-426E-40DD-AFC4-6F175D3DCCD1}">
              <a14:hiddenFill xmlns:a14="http://schemas.microsoft.com/office/drawing/2010/main">
                <a:solidFill>
                  <a:srgbClr val="FFFFFF"/>
                </a:solidFill>
              </a14:hiddenFill>
            </a:ext>
          </a:extLst>
        </p:spPr>
      </p:pic>
      <p:sp>
        <p:nvSpPr>
          <p:cNvPr id="5" name="Ovale 4"/>
          <p:cNvSpPr/>
          <p:nvPr/>
        </p:nvSpPr>
        <p:spPr>
          <a:xfrm>
            <a:off x="6733309" y="3463636"/>
            <a:ext cx="415636" cy="346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flipH="1" flipV="1">
            <a:off x="4502728" y="4793673"/>
            <a:ext cx="1274618" cy="5818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flipH="1" flipV="1">
            <a:off x="5001490" y="5574806"/>
            <a:ext cx="1039092" cy="46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flipH="1" flipV="1">
            <a:off x="9147174" y="5574805"/>
            <a:ext cx="1160608" cy="465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8144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4079" y="1156340"/>
            <a:ext cx="11623963" cy="4893647"/>
          </a:xfrm>
          <a:prstGeom prst="rect">
            <a:avLst/>
          </a:prstGeom>
          <a:noFill/>
        </p:spPr>
        <p:txBody>
          <a:bodyPr wrap="square" rtlCol="0">
            <a:spAutoFit/>
          </a:bodyPr>
          <a:lstStyle/>
          <a:p>
            <a:r>
              <a:rPr lang="it-IT" sz="2400" dirty="0">
                <a:latin typeface="Comic Sans MS" panose="030F0702030302020204" pitchFamily="66" charset="0"/>
              </a:rPr>
              <a:t>The </a:t>
            </a:r>
            <a:r>
              <a:rPr lang="it-IT" sz="2400" dirty="0" err="1">
                <a:latin typeface="Comic Sans MS" panose="030F0702030302020204" pitchFamily="66" charset="0"/>
              </a:rPr>
              <a:t>main</a:t>
            </a:r>
            <a:r>
              <a:rPr lang="it-IT" sz="2400" dirty="0">
                <a:latin typeface="Comic Sans MS" panose="030F0702030302020204" pitchFamily="66" charset="0"/>
              </a:rPr>
              <a:t> source of </a:t>
            </a:r>
            <a:r>
              <a:rPr lang="it-IT" sz="2400" dirty="0" err="1">
                <a:latin typeface="Comic Sans MS" panose="030F0702030302020204" pitchFamily="66" charset="0"/>
              </a:rPr>
              <a:t>energy</a:t>
            </a:r>
            <a:r>
              <a:rPr lang="it-IT" sz="2400" dirty="0">
                <a:latin typeface="Comic Sans MS" panose="030F0702030302020204" pitchFamily="66" charset="0"/>
              </a:rPr>
              <a:t> </a:t>
            </a:r>
            <a:r>
              <a:rPr lang="it-IT" sz="2400" dirty="0">
                <a:solidFill>
                  <a:srgbClr val="FF0000"/>
                </a:solidFill>
                <a:latin typeface="Comic Sans MS" panose="030F0702030302020204" pitchFamily="66" charset="0"/>
              </a:rPr>
              <a:t>in/for</a:t>
            </a:r>
            <a:r>
              <a:rPr lang="it-IT" sz="2400" dirty="0">
                <a:latin typeface="Comic Sans MS" panose="030F0702030302020204" pitchFamily="66" charset="0"/>
              </a:rPr>
              <a:t> life on Earth </a:t>
            </a:r>
            <a:r>
              <a:rPr lang="it-IT" sz="2400" dirty="0" err="1">
                <a:latin typeface="Comic Sans MS" panose="030F0702030302020204" pitchFamily="66" charset="0"/>
              </a:rPr>
              <a:t>is</a:t>
            </a:r>
            <a:r>
              <a:rPr lang="it-IT" sz="2400" dirty="0">
                <a:latin typeface="Comic Sans MS" panose="030F0702030302020204" pitchFamily="66" charset="0"/>
              </a:rPr>
              <a:t> the </a:t>
            </a:r>
            <a:r>
              <a:rPr lang="it-IT" sz="2400" dirty="0" err="1">
                <a:latin typeface="Comic Sans MS" panose="030F0702030302020204" pitchFamily="66" charset="0"/>
              </a:rPr>
              <a:t>Sun</a:t>
            </a:r>
            <a:r>
              <a:rPr lang="it-IT" sz="2400" dirty="0">
                <a:latin typeface="Comic Sans MS" panose="030F0702030302020204" pitchFamily="66" charset="0"/>
              </a:rPr>
              <a:t>. </a:t>
            </a:r>
            <a:r>
              <a:rPr lang="it-IT" sz="2400" dirty="0" err="1">
                <a:latin typeface="Comic Sans MS" panose="030F0702030302020204" pitchFamily="66" charset="0"/>
              </a:rPr>
              <a:t>Electromagnetic</a:t>
            </a:r>
            <a:r>
              <a:rPr lang="it-IT" sz="2400" dirty="0">
                <a:latin typeface="Comic Sans MS" panose="030F0702030302020204" pitchFamily="66" charset="0"/>
              </a:rPr>
              <a:t> </a:t>
            </a:r>
            <a:r>
              <a:rPr lang="it-IT" sz="2400" dirty="0" err="1">
                <a:latin typeface="Comic Sans MS" panose="030F0702030302020204" pitchFamily="66" charset="0"/>
              </a:rPr>
              <a:t>waves</a:t>
            </a:r>
            <a:r>
              <a:rPr lang="it-IT" sz="2400" dirty="0">
                <a:latin typeface="Comic Sans MS" panose="030F0702030302020204" pitchFamily="66" charset="0"/>
              </a:rPr>
              <a:t> cover the long </a:t>
            </a:r>
            <a:r>
              <a:rPr lang="it-IT" sz="2400" dirty="0" err="1">
                <a:latin typeface="Comic Sans MS" panose="030F0702030302020204" pitchFamily="66" charset="0"/>
              </a:rPr>
              <a:t>distance</a:t>
            </a:r>
            <a:r>
              <a:rPr lang="it-IT" sz="2400" dirty="0">
                <a:latin typeface="Comic Sans MS" panose="030F0702030302020204" pitchFamily="66" charset="0"/>
              </a:rPr>
              <a:t> from/in the </a:t>
            </a:r>
            <a:r>
              <a:rPr lang="it-IT" sz="2400" dirty="0" err="1">
                <a:latin typeface="Comic Sans MS" panose="030F0702030302020204" pitchFamily="66" charset="0"/>
              </a:rPr>
              <a:t>Sun</a:t>
            </a:r>
            <a:r>
              <a:rPr lang="it-IT" sz="2400" dirty="0">
                <a:latin typeface="Comic Sans MS" panose="030F0702030302020204" pitchFamily="66" charset="0"/>
              </a:rPr>
              <a:t> and </a:t>
            </a:r>
            <a:r>
              <a:rPr lang="it-IT" sz="2400" dirty="0" err="1">
                <a:latin typeface="Comic Sans MS" panose="030F0702030302020204" pitchFamily="66" charset="0"/>
              </a:rPr>
              <a:t>heat</a:t>
            </a:r>
            <a:r>
              <a:rPr lang="it-IT" sz="2400" dirty="0">
                <a:latin typeface="Comic Sans MS" panose="030F0702030302020204" pitchFamily="66" charset="0"/>
              </a:rPr>
              <a:t> the Earth in a </a:t>
            </a:r>
            <a:r>
              <a:rPr lang="it-IT" sz="2400" dirty="0" err="1">
                <a:latin typeface="Comic Sans MS" panose="030F0702030302020204" pitchFamily="66" charset="0"/>
              </a:rPr>
              <a:t>process</a:t>
            </a:r>
            <a:r>
              <a:rPr lang="it-IT" sz="2400" dirty="0">
                <a:latin typeface="Comic Sans MS" panose="030F0702030302020204" pitchFamily="66" charset="0"/>
              </a:rPr>
              <a:t> </a:t>
            </a:r>
            <a:r>
              <a:rPr lang="it-IT" sz="2400" dirty="0" err="1">
                <a:latin typeface="Comic Sans MS" panose="030F0702030302020204" pitchFamily="66" charset="0"/>
              </a:rPr>
              <a:t>called</a:t>
            </a:r>
            <a:r>
              <a:rPr lang="it-IT" sz="2400" dirty="0">
                <a:latin typeface="Comic Sans MS" panose="030F0702030302020204" pitchFamily="66" charset="0"/>
              </a:rPr>
              <a:t> </a:t>
            </a:r>
            <a:r>
              <a:rPr lang="it-IT" sz="2400" b="1" i="1" u="sng" dirty="0" err="1">
                <a:latin typeface="Comic Sans MS" panose="030F0702030302020204" pitchFamily="66" charset="0"/>
              </a:rPr>
              <a:t>radiation</a:t>
            </a:r>
            <a:r>
              <a:rPr lang="it-IT" sz="2400" b="1" i="1" u="sng" dirty="0">
                <a:latin typeface="Comic Sans MS" panose="030F0702030302020204" pitchFamily="66" charset="0"/>
              </a:rPr>
              <a:t> </a:t>
            </a:r>
            <a:r>
              <a:rPr lang="it-IT" sz="2400" b="1" i="1" u="sng" dirty="0" err="1">
                <a:latin typeface="Comic Sans MS" panose="030F0702030302020204" pitchFamily="66" charset="0"/>
              </a:rPr>
              <a:t>heat</a:t>
            </a:r>
            <a:r>
              <a:rPr lang="it-IT" sz="2400" b="1" i="1" u="sng" dirty="0">
                <a:latin typeface="Comic Sans MS" panose="030F0702030302020204" pitchFamily="66" charset="0"/>
              </a:rPr>
              <a:t> transfer </a:t>
            </a:r>
          </a:p>
          <a:p>
            <a:r>
              <a:rPr lang="it-IT" sz="2400" dirty="0" err="1">
                <a:latin typeface="Comic Sans MS" panose="030F0702030302020204" pitchFamily="66" charset="0"/>
              </a:rPr>
              <a:t>We</a:t>
            </a:r>
            <a:r>
              <a:rPr lang="it-IT" sz="2400" dirty="0">
                <a:latin typeface="Comic Sans MS" panose="030F0702030302020204" pitchFamily="66" charset="0"/>
              </a:rPr>
              <a:t> </a:t>
            </a:r>
            <a:r>
              <a:rPr lang="it-IT" sz="2400" dirty="0" err="1">
                <a:latin typeface="Comic Sans MS" panose="030F0702030302020204" pitchFamily="66" charset="0"/>
              </a:rPr>
              <a:t>refer</a:t>
            </a:r>
            <a:r>
              <a:rPr lang="it-IT" sz="2400" dirty="0">
                <a:latin typeface="Comic Sans MS" panose="030F0702030302020204" pitchFamily="66" charset="0"/>
              </a:rPr>
              <a:t> to </a:t>
            </a:r>
            <a:r>
              <a:rPr lang="it-IT" sz="2400" dirty="0" err="1">
                <a:latin typeface="Comic Sans MS" panose="030F0702030302020204" pitchFamily="66" charset="0"/>
              </a:rPr>
              <a:t>different</a:t>
            </a:r>
            <a:r>
              <a:rPr lang="it-IT" sz="2400" dirty="0">
                <a:latin typeface="Comic Sans MS" panose="030F0702030302020204" pitchFamily="66" charset="0"/>
              </a:rPr>
              <a:t> </a:t>
            </a:r>
            <a:r>
              <a:rPr lang="it-IT" sz="2400" dirty="0" err="1">
                <a:solidFill>
                  <a:srgbClr val="FF0000"/>
                </a:solidFill>
                <a:latin typeface="Comic Sans MS" panose="030F0702030302020204" pitchFamily="66" charset="0"/>
              </a:rPr>
              <a:t>types</a:t>
            </a:r>
            <a:r>
              <a:rPr lang="it-IT" sz="2400" dirty="0">
                <a:solidFill>
                  <a:srgbClr val="FF0000"/>
                </a:solidFill>
                <a:latin typeface="Comic Sans MS" panose="030F0702030302020204" pitchFamily="66" charset="0"/>
              </a:rPr>
              <a:t>/</a:t>
            </a:r>
            <a:r>
              <a:rPr lang="it-IT" sz="2400" dirty="0" err="1">
                <a:solidFill>
                  <a:srgbClr val="FF0000"/>
                </a:solidFill>
                <a:latin typeface="Comic Sans MS" panose="030F0702030302020204" pitchFamily="66" charset="0"/>
              </a:rPr>
              <a:t>effects</a:t>
            </a:r>
            <a:r>
              <a:rPr lang="it-IT" sz="2400" dirty="0">
                <a:solidFill>
                  <a:srgbClr val="FF0000"/>
                </a:solidFill>
                <a:latin typeface="Comic Sans MS" panose="030F0702030302020204" pitchFamily="66" charset="0"/>
              </a:rPr>
              <a:t> </a:t>
            </a:r>
            <a:r>
              <a:rPr lang="it-IT" sz="2400" dirty="0">
                <a:latin typeface="Comic Sans MS" panose="030F0702030302020204" pitchFamily="66" charset="0"/>
              </a:rPr>
              <a:t>of </a:t>
            </a:r>
            <a:r>
              <a:rPr lang="it-IT" sz="2400" dirty="0" err="1">
                <a:latin typeface="Comic Sans MS" panose="030F0702030302020204" pitchFamily="66" charset="0"/>
              </a:rPr>
              <a:t>heat</a:t>
            </a:r>
            <a:r>
              <a:rPr lang="it-IT" sz="2400" dirty="0">
                <a:latin typeface="Comic Sans MS" panose="030F0702030302020204" pitchFamily="66" charset="0"/>
              </a:rPr>
              <a:t> transfer </a:t>
            </a:r>
            <a:r>
              <a:rPr lang="it-IT" sz="2400" dirty="0" err="1">
                <a:latin typeface="Comic Sans MS" panose="030F0702030302020204" pitchFamily="66" charset="0"/>
              </a:rPr>
              <a:t>processes</a:t>
            </a:r>
            <a:r>
              <a:rPr lang="it-IT" sz="2400" dirty="0">
                <a:latin typeface="Comic Sans MS" panose="030F0702030302020204" pitchFamily="66" charset="0"/>
              </a:rPr>
              <a:t> </a:t>
            </a:r>
            <a:r>
              <a:rPr lang="it-IT" sz="2400" dirty="0" err="1">
                <a:latin typeface="Comic Sans MS" panose="030F0702030302020204" pitchFamily="66" charset="0"/>
              </a:rPr>
              <a:t>as</a:t>
            </a:r>
            <a:r>
              <a:rPr lang="it-IT" sz="2400" dirty="0">
                <a:latin typeface="Comic Sans MS" panose="030F0702030302020204" pitchFamily="66" charset="0"/>
              </a:rPr>
              <a:t> </a:t>
            </a:r>
            <a:r>
              <a:rPr lang="it-IT" sz="2400" dirty="0" err="1">
                <a:latin typeface="Comic Sans MS" panose="030F0702030302020204" pitchFamily="66" charset="0"/>
              </a:rPr>
              <a:t>modes</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a:t>
            </a:r>
            <a:r>
              <a:rPr lang="it-IT" sz="2400" dirty="0" err="1">
                <a:latin typeface="Comic Sans MS" panose="030F0702030302020204" pitchFamily="66" charset="0"/>
              </a:rPr>
              <a:t>there</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a temperature </a:t>
            </a:r>
            <a:r>
              <a:rPr lang="it-IT" sz="2400" dirty="0" err="1">
                <a:latin typeface="Comic Sans MS" panose="030F0702030302020204" pitchFamily="66" charset="0"/>
              </a:rPr>
              <a:t>variation</a:t>
            </a:r>
            <a:r>
              <a:rPr lang="it-IT" sz="2400" dirty="0">
                <a:latin typeface="Comic Sans MS" panose="030F0702030302020204" pitchFamily="66" charset="0"/>
              </a:rPr>
              <a:t> </a:t>
            </a:r>
            <a:r>
              <a:rPr lang="it-IT" sz="2400" dirty="0" err="1">
                <a:latin typeface="Comic Sans MS" panose="030F0702030302020204" pitchFamily="66" charset="0"/>
              </a:rPr>
              <a:t>within</a:t>
            </a:r>
            <a:r>
              <a:rPr lang="it-IT" sz="2400" dirty="0">
                <a:latin typeface="Comic Sans MS" panose="030F0702030302020204" pitchFamily="66" charset="0"/>
              </a:rPr>
              <a:t> a </a:t>
            </a:r>
            <a:r>
              <a:rPr lang="it-IT" sz="2400" dirty="0" err="1">
                <a:latin typeface="Comic Sans MS" panose="030F0702030302020204" pitchFamily="66" charset="0"/>
              </a:rPr>
              <a:t>solid</a:t>
            </a:r>
            <a:r>
              <a:rPr lang="it-IT" sz="2400" dirty="0">
                <a:latin typeface="Comic Sans MS" panose="030F0702030302020204" pitchFamily="66" charset="0"/>
              </a:rPr>
              <a:t> or </a:t>
            </a:r>
            <a:r>
              <a:rPr lang="it-IT" sz="2400" dirty="0" err="1">
                <a:latin typeface="Comic Sans MS" panose="030F0702030302020204" pitchFamily="66" charset="0"/>
              </a:rPr>
              <a:t>fluid</a:t>
            </a:r>
            <a:r>
              <a:rPr lang="it-IT" sz="2400" dirty="0">
                <a:latin typeface="Comic Sans MS" panose="030F0702030302020204" pitchFamily="66" charset="0"/>
              </a:rPr>
              <a:t> medium, </a:t>
            </a:r>
            <a:r>
              <a:rPr lang="it-IT" sz="2400" dirty="0" err="1">
                <a:latin typeface="Comic Sans MS" panose="030F0702030302020204" pitchFamily="66" charset="0"/>
              </a:rPr>
              <a:t>we</a:t>
            </a:r>
            <a:r>
              <a:rPr lang="it-IT" sz="2400" dirty="0">
                <a:latin typeface="Comic Sans MS" panose="030F0702030302020204" pitchFamily="66" charset="0"/>
              </a:rPr>
              <a:t> use the </a:t>
            </a:r>
            <a:r>
              <a:rPr lang="it-IT" sz="2400" dirty="0" err="1">
                <a:latin typeface="Comic Sans MS" panose="030F0702030302020204" pitchFamily="66" charset="0"/>
              </a:rPr>
              <a:t>term</a:t>
            </a:r>
            <a:r>
              <a:rPr lang="it-IT" sz="2400" dirty="0">
                <a:latin typeface="Comic Sans MS" panose="030F0702030302020204" pitchFamily="66" charset="0"/>
              </a:rPr>
              <a:t> </a:t>
            </a:r>
            <a:r>
              <a:rPr lang="it-IT" sz="2400" dirty="0" err="1">
                <a:latin typeface="Comic Sans MS" panose="030F0702030302020204" pitchFamily="66" charset="0"/>
              </a:rPr>
              <a:t>conduction</a:t>
            </a:r>
            <a:r>
              <a:rPr lang="it-IT" sz="2400" dirty="0">
                <a:latin typeface="Comic Sans MS" panose="030F0702030302020204" pitchFamily="66" charset="0"/>
              </a:rPr>
              <a:t> to </a:t>
            </a:r>
            <a:r>
              <a:rPr lang="it-IT" sz="2400" dirty="0" err="1">
                <a:latin typeface="Comic Sans MS" panose="030F0702030302020204" pitchFamily="66" charset="0"/>
              </a:rPr>
              <a:t>refer</a:t>
            </a:r>
            <a:r>
              <a:rPr lang="it-IT" sz="2400" dirty="0">
                <a:latin typeface="Comic Sans MS" panose="030F0702030302020204" pitchFamily="66" charset="0"/>
              </a:rPr>
              <a:t> to </a:t>
            </a:r>
            <a:r>
              <a:rPr lang="it-IT" sz="2400" dirty="0" err="1">
                <a:latin typeface="Comic Sans MS" panose="030F0702030302020204" pitchFamily="66" charset="0"/>
              </a:rPr>
              <a:t>heat</a:t>
            </a:r>
            <a:r>
              <a:rPr lang="it-IT" sz="2400" dirty="0">
                <a:latin typeface="Comic Sans MS" panose="030F0702030302020204" pitchFamily="66" charset="0"/>
              </a:rPr>
              <a:t> transfer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occurs</a:t>
            </a:r>
            <a:r>
              <a:rPr lang="it-IT" sz="2400" dirty="0">
                <a:latin typeface="Comic Sans MS" panose="030F0702030302020204" pitchFamily="66" charset="0"/>
              </a:rPr>
              <a:t> </a:t>
            </a:r>
            <a:r>
              <a:rPr lang="it-IT" sz="2400" dirty="0" err="1">
                <a:latin typeface="Comic Sans MS" panose="030F0702030302020204" pitchFamily="66" charset="0"/>
              </a:rPr>
              <a:t>across</a:t>
            </a:r>
            <a:r>
              <a:rPr lang="it-IT" sz="2400" dirty="0">
                <a:latin typeface="Comic Sans MS" panose="030F0702030302020204" pitchFamily="66" charset="0"/>
              </a:rPr>
              <a:t> </a:t>
            </a:r>
            <a:r>
              <a:rPr lang="it-IT" sz="2400" dirty="0" err="1">
                <a:latin typeface="Comic Sans MS" panose="030F0702030302020204" pitchFamily="66" charset="0"/>
              </a:rPr>
              <a:t>it</a:t>
            </a:r>
            <a:r>
              <a:rPr lang="it-IT" sz="2400" dirty="0">
                <a:latin typeface="Comic Sans MS" panose="030F0702030302020204" pitchFamily="66" charset="0"/>
              </a:rPr>
              <a:t>. By </a:t>
            </a:r>
            <a:r>
              <a:rPr lang="it-IT" sz="2400" dirty="0" err="1">
                <a:latin typeface="Comic Sans MS" panose="030F0702030302020204" pitchFamily="66" charset="0"/>
              </a:rPr>
              <a:t>contrast</a:t>
            </a:r>
            <a:r>
              <a:rPr lang="it-IT" sz="2400" dirty="0">
                <a:latin typeface="Comic Sans MS" panose="030F0702030302020204" pitchFamily="66" charset="0"/>
              </a:rPr>
              <a:t>, the </a:t>
            </a:r>
            <a:r>
              <a:rPr lang="it-IT" sz="2400" dirty="0" err="1">
                <a:latin typeface="Comic Sans MS" panose="030F0702030302020204" pitchFamily="66" charset="0"/>
              </a:rPr>
              <a:t>term</a:t>
            </a:r>
            <a:r>
              <a:rPr lang="it-IT" sz="2400" dirty="0">
                <a:latin typeface="Comic Sans MS" panose="030F0702030302020204" pitchFamily="66" charset="0"/>
              </a:rPr>
              <a:t> </a:t>
            </a:r>
            <a:r>
              <a:rPr lang="it-IT" sz="2400" dirty="0" err="1">
                <a:latin typeface="Comic Sans MS" panose="030F0702030302020204" pitchFamily="66" charset="0"/>
              </a:rPr>
              <a:t>convection</a:t>
            </a:r>
            <a:r>
              <a:rPr lang="it-IT" sz="2400" dirty="0">
                <a:latin typeface="Comic Sans MS" panose="030F0702030302020204" pitchFamily="66" charset="0"/>
              </a:rPr>
              <a:t> </a:t>
            </a:r>
            <a:r>
              <a:rPr lang="it-IT" sz="2400" dirty="0" err="1">
                <a:latin typeface="Comic Sans MS" panose="030F0702030302020204" pitchFamily="66" charset="0"/>
              </a:rPr>
              <a:t>refers</a:t>
            </a:r>
            <a:r>
              <a:rPr lang="it-IT" sz="2400" dirty="0">
                <a:latin typeface="Comic Sans MS" panose="030F0702030302020204" pitchFamily="66" charset="0"/>
              </a:rPr>
              <a:t> to </a:t>
            </a:r>
            <a:r>
              <a:rPr lang="it-IT" sz="2400" dirty="0" err="1">
                <a:latin typeface="Comic Sans MS" panose="030F0702030302020204" pitchFamily="66" charset="0"/>
              </a:rPr>
              <a:t>heat</a:t>
            </a:r>
            <a:r>
              <a:rPr lang="it-IT" sz="2400" dirty="0">
                <a:latin typeface="Comic Sans MS" panose="030F0702030302020204" pitchFamily="66" charset="0"/>
              </a:rPr>
              <a:t> transfer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occurs</a:t>
            </a:r>
            <a:r>
              <a:rPr lang="it-IT" sz="2400" dirty="0">
                <a:latin typeface="Comic Sans MS" panose="030F0702030302020204" pitchFamily="66" charset="0"/>
              </a:rPr>
              <a:t> </a:t>
            </a:r>
            <a:r>
              <a:rPr lang="it-IT" sz="2400" dirty="0" err="1">
                <a:latin typeface="Comic Sans MS" panose="030F0702030302020204" pitchFamily="66" charset="0"/>
              </a:rPr>
              <a:t>between</a:t>
            </a:r>
            <a:r>
              <a:rPr lang="it-IT" sz="2400" dirty="0">
                <a:latin typeface="Comic Sans MS" panose="030F0702030302020204" pitchFamily="66" charset="0"/>
              </a:rPr>
              <a:t> a </a:t>
            </a:r>
            <a:r>
              <a:rPr lang="it-IT" sz="2400" dirty="0" err="1">
                <a:latin typeface="Comic Sans MS" panose="030F0702030302020204" pitchFamily="66" charset="0"/>
              </a:rPr>
              <a:t>surface</a:t>
            </a:r>
            <a:r>
              <a:rPr lang="it-IT" sz="2400" dirty="0">
                <a:latin typeface="Comic Sans MS" panose="030F0702030302020204" pitchFamily="66" charset="0"/>
              </a:rPr>
              <a:t> and a </a:t>
            </a:r>
            <a:r>
              <a:rPr lang="it-IT" sz="2400" dirty="0" err="1">
                <a:latin typeface="Comic Sans MS" panose="030F0702030302020204" pitchFamily="66" charset="0"/>
              </a:rPr>
              <a:t>muving</a:t>
            </a:r>
            <a:r>
              <a:rPr lang="it-IT" sz="2400" dirty="0">
                <a:latin typeface="Comic Sans MS" panose="030F0702030302020204" pitchFamily="66" charset="0"/>
              </a:rPr>
              <a:t> </a:t>
            </a:r>
            <a:r>
              <a:rPr lang="it-IT" sz="2400" dirty="0" err="1">
                <a:latin typeface="Comic Sans MS" panose="030F0702030302020204" pitchFamily="66" charset="0"/>
              </a:rPr>
              <a:t>fluid</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the </a:t>
            </a:r>
            <a:r>
              <a:rPr lang="it-IT" sz="2400" dirty="0" err="1">
                <a:latin typeface="Comic Sans MS" panose="030F0702030302020204" pitchFamily="66" charset="0"/>
              </a:rPr>
              <a:t>two</a:t>
            </a:r>
            <a:r>
              <a:rPr lang="it-IT" sz="2400" dirty="0">
                <a:latin typeface="Comic Sans MS" panose="030F0702030302020204" pitchFamily="66" charset="0"/>
              </a:rPr>
              <a:t> are </a:t>
            </a:r>
            <a:r>
              <a:rPr lang="it-IT" sz="2400" dirty="0" err="1">
                <a:latin typeface="Comic Sans MS" panose="030F0702030302020204" pitchFamily="66" charset="0"/>
              </a:rPr>
              <a:t>at</a:t>
            </a:r>
            <a:r>
              <a:rPr lang="it-IT" sz="2400" dirty="0">
                <a:latin typeface="Comic Sans MS" panose="030F0702030302020204" pitchFamily="66" charset="0"/>
              </a:rPr>
              <a:t> </a:t>
            </a:r>
            <a:r>
              <a:rPr lang="it-IT" sz="2400" dirty="0" err="1">
                <a:latin typeface="Comic Sans MS" panose="030F0702030302020204" pitchFamily="66" charset="0"/>
              </a:rPr>
              <a:t>different</a:t>
            </a:r>
            <a:r>
              <a:rPr lang="it-IT" sz="2400" dirty="0">
                <a:latin typeface="Comic Sans MS" panose="030F0702030302020204" pitchFamily="66" charset="0"/>
              </a:rPr>
              <a:t> </a:t>
            </a:r>
            <a:r>
              <a:rPr lang="it-IT" sz="2400" dirty="0" err="1">
                <a:latin typeface="Comic Sans MS" panose="030F0702030302020204" pitchFamily="66" charset="0"/>
              </a:rPr>
              <a:t>temperatures</a:t>
            </a:r>
            <a:r>
              <a:rPr lang="it-IT" sz="2400" dirty="0">
                <a:latin typeface="Comic Sans MS" panose="030F0702030302020204" pitchFamily="66" charset="0"/>
              </a:rPr>
              <a:t>. The </a:t>
            </a:r>
            <a:r>
              <a:rPr lang="it-IT" sz="2400" dirty="0" err="1">
                <a:latin typeface="Comic Sans MS" panose="030F0702030302020204" pitchFamily="66" charset="0"/>
              </a:rPr>
              <a:t>third</a:t>
            </a:r>
            <a:r>
              <a:rPr lang="it-IT" sz="2400" dirty="0">
                <a:latin typeface="Comic Sans MS" panose="030F0702030302020204" pitchFamily="66" charset="0"/>
              </a:rPr>
              <a:t> mode of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tranfer</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thermal</a:t>
            </a:r>
            <a:r>
              <a:rPr lang="it-IT" sz="2400" dirty="0">
                <a:latin typeface="Comic Sans MS" panose="030F0702030302020204" pitchFamily="66" charset="0"/>
              </a:rPr>
              <a:t> </a:t>
            </a:r>
            <a:r>
              <a:rPr lang="it-IT" sz="2400" dirty="0" err="1">
                <a:latin typeface="Comic Sans MS" panose="030F0702030302020204" pitchFamily="66" charset="0"/>
              </a:rPr>
              <a:t>radiation</a:t>
            </a:r>
            <a:r>
              <a:rPr lang="it-IT" sz="2400" dirty="0">
                <a:latin typeface="Comic Sans MS" panose="030F0702030302020204" pitchFamily="66" charset="0"/>
              </a:rPr>
              <a:t>: </a:t>
            </a:r>
            <a:r>
              <a:rPr lang="it-IT" sz="2400" dirty="0" err="1">
                <a:latin typeface="Comic Sans MS" panose="030F0702030302020204" pitchFamily="66" charset="0"/>
              </a:rPr>
              <a:t>all</a:t>
            </a:r>
            <a:r>
              <a:rPr lang="it-IT" sz="2400" dirty="0">
                <a:latin typeface="Comic Sans MS" panose="030F0702030302020204" pitchFamily="66" charset="0"/>
              </a:rPr>
              <a:t> </a:t>
            </a:r>
            <a:r>
              <a:rPr lang="it-IT" sz="2400" dirty="0" err="1">
                <a:latin typeface="Comic Sans MS" panose="030F0702030302020204" pitchFamily="66" charset="0"/>
              </a:rPr>
              <a:t>surfaces</a:t>
            </a:r>
            <a:r>
              <a:rPr lang="it-IT" sz="2400" dirty="0">
                <a:latin typeface="Comic Sans MS" panose="030F0702030302020204" pitchFamily="66" charset="0"/>
              </a:rPr>
              <a:t> of finite temperature (i.e. </a:t>
            </a:r>
            <a:r>
              <a:rPr lang="it-IT" sz="2400" dirty="0" err="1">
                <a:latin typeface="Comic Sans MS" panose="030F0702030302020204" pitchFamily="66" charset="0"/>
              </a:rPr>
              <a:t>different</a:t>
            </a:r>
            <a:r>
              <a:rPr lang="it-IT" sz="2400" dirty="0">
                <a:latin typeface="Comic Sans MS" panose="030F0702030302020204" pitchFamily="66" charset="0"/>
              </a:rPr>
              <a:t> from zero kelvin) </a:t>
            </a:r>
            <a:r>
              <a:rPr lang="it-IT" sz="2400" dirty="0" err="1">
                <a:latin typeface="Comic Sans MS" panose="030F0702030302020204" pitchFamily="66" charset="0"/>
              </a:rPr>
              <a:t>emit</a:t>
            </a:r>
            <a:r>
              <a:rPr lang="it-IT" sz="2400" dirty="0">
                <a:latin typeface="Comic Sans MS" panose="030F0702030302020204" pitchFamily="66" charset="0"/>
              </a:rPr>
              <a:t> </a:t>
            </a:r>
            <a:r>
              <a:rPr lang="it-IT" sz="2400" dirty="0" err="1">
                <a:latin typeface="Comic Sans MS" panose="030F0702030302020204" pitchFamily="66" charset="0"/>
              </a:rPr>
              <a:t>energy</a:t>
            </a:r>
            <a:r>
              <a:rPr lang="it-IT" sz="2400" dirty="0">
                <a:latin typeface="Comic Sans MS" panose="030F0702030302020204" pitchFamily="66" charset="0"/>
              </a:rPr>
              <a:t> in the </a:t>
            </a:r>
            <a:r>
              <a:rPr lang="it-IT" sz="2400" dirty="0" err="1">
                <a:latin typeface="Comic Sans MS" panose="030F0702030302020204" pitchFamily="66" charset="0"/>
              </a:rPr>
              <a:t>form</a:t>
            </a:r>
            <a:r>
              <a:rPr lang="it-IT" sz="2400" dirty="0">
                <a:latin typeface="Comic Sans MS" panose="030F0702030302020204" pitchFamily="66" charset="0"/>
              </a:rPr>
              <a:t> </a:t>
            </a:r>
            <a:r>
              <a:rPr lang="it-IT" sz="2400" dirty="0">
                <a:solidFill>
                  <a:srgbClr val="FF0000"/>
                </a:solidFill>
                <a:latin typeface="Comic Sans MS" panose="030F0702030302020204" pitchFamily="66" charset="0"/>
              </a:rPr>
              <a:t>of/</a:t>
            </a:r>
            <a:r>
              <a:rPr lang="it-IT" sz="2400" dirty="0" err="1">
                <a:solidFill>
                  <a:srgbClr val="FF0000"/>
                </a:solidFill>
                <a:latin typeface="Comic Sans MS" panose="030F0702030302020204" pitchFamily="66" charset="0"/>
              </a:rPr>
              <a:t>between</a:t>
            </a:r>
            <a:r>
              <a:rPr lang="it-IT" sz="2400" dirty="0">
                <a:latin typeface="Comic Sans MS" panose="030F0702030302020204" pitchFamily="66" charset="0"/>
              </a:rPr>
              <a:t> </a:t>
            </a:r>
            <a:r>
              <a:rPr lang="it-IT" sz="2400" dirty="0" err="1">
                <a:latin typeface="Comic Sans MS" panose="030F0702030302020204" pitchFamily="66" charset="0"/>
              </a:rPr>
              <a:t>electromagnetic</a:t>
            </a:r>
            <a:r>
              <a:rPr lang="it-IT" sz="2400" dirty="0">
                <a:latin typeface="Comic Sans MS" panose="030F0702030302020204" pitchFamily="66" charset="0"/>
              </a:rPr>
              <a:t> </a:t>
            </a:r>
            <a:r>
              <a:rPr lang="it-IT" sz="2400" dirty="0" err="1">
                <a:latin typeface="Comic Sans MS" panose="030F0702030302020204" pitchFamily="66" charset="0"/>
              </a:rPr>
              <a:t>waves</a:t>
            </a:r>
            <a:r>
              <a:rPr lang="it-IT" sz="2400" dirty="0">
                <a:latin typeface="Comic Sans MS" panose="030F0702030302020204" pitchFamily="66" charset="0"/>
              </a:rPr>
              <a:t>.  </a:t>
            </a:r>
            <a:r>
              <a:rPr lang="it-IT" sz="2400" dirty="0" err="1">
                <a:latin typeface="Comic Sans MS" panose="030F0702030302020204" pitchFamily="66" charset="0"/>
              </a:rPr>
              <a:t>Hence</a:t>
            </a:r>
            <a:r>
              <a:rPr lang="it-IT" sz="2400" dirty="0">
                <a:latin typeface="Comic Sans MS" panose="030F0702030302020204" pitchFamily="66" charset="0"/>
              </a:rPr>
              <a:t>, in the </a:t>
            </a:r>
            <a:r>
              <a:rPr lang="it-IT" sz="2400" dirty="0" err="1">
                <a:latin typeface="Comic Sans MS" panose="030F0702030302020204" pitchFamily="66" charset="0"/>
              </a:rPr>
              <a:t>absence</a:t>
            </a:r>
            <a:r>
              <a:rPr lang="it-IT" sz="2400" dirty="0">
                <a:latin typeface="Comic Sans MS" panose="030F0702030302020204" pitchFamily="66" charset="0"/>
              </a:rPr>
              <a:t> of an </a:t>
            </a:r>
            <a:r>
              <a:rPr lang="it-IT" sz="2400" dirty="0" err="1">
                <a:latin typeface="Comic Sans MS" panose="030F0702030302020204" pitchFamily="66" charset="0"/>
              </a:rPr>
              <a:t>intervening</a:t>
            </a:r>
            <a:r>
              <a:rPr lang="it-IT" sz="2400" dirty="0">
                <a:latin typeface="Comic Sans MS" panose="030F0702030302020204" pitchFamily="66" charset="0"/>
              </a:rPr>
              <a:t> medium, net </a:t>
            </a:r>
            <a:r>
              <a:rPr lang="it-IT" sz="2400" dirty="0" err="1">
                <a:latin typeface="Comic Sans MS" panose="030F0702030302020204" pitchFamily="66" charset="0"/>
              </a:rPr>
              <a:t>heat</a:t>
            </a:r>
            <a:r>
              <a:rPr lang="it-IT" sz="2400" dirty="0">
                <a:latin typeface="Comic Sans MS" panose="030F0702030302020204" pitchFamily="66" charset="0"/>
              </a:rPr>
              <a:t> transfer by </a:t>
            </a:r>
            <a:r>
              <a:rPr lang="it-IT" sz="2400" dirty="0" err="1">
                <a:latin typeface="Comic Sans MS" panose="030F0702030302020204" pitchFamily="66" charset="0"/>
              </a:rPr>
              <a:t>radiation</a:t>
            </a:r>
            <a:r>
              <a:rPr lang="it-IT" sz="2400" dirty="0">
                <a:latin typeface="Comic Sans MS" panose="030F0702030302020204" pitchFamily="66" charset="0"/>
              </a:rPr>
              <a:t> </a:t>
            </a:r>
            <a:r>
              <a:rPr lang="it-IT" sz="2400" dirty="0" err="1">
                <a:latin typeface="Comic Sans MS" panose="030F0702030302020204" pitchFamily="66" charset="0"/>
              </a:rPr>
              <a:t>will</a:t>
            </a:r>
            <a:r>
              <a:rPr lang="it-IT" sz="2400" dirty="0">
                <a:latin typeface="Comic Sans MS" panose="030F0702030302020204" pitchFamily="66" charset="0"/>
              </a:rPr>
              <a:t> </a:t>
            </a:r>
            <a:r>
              <a:rPr lang="it-IT" sz="2400" dirty="0" err="1">
                <a:latin typeface="Comic Sans MS" panose="030F0702030302020204" pitchFamily="66" charset="0"/>
              </a:rPr>
              <a:t>occur</a:t>
            </a:r>
            <a:r>
              <a:rPr lang="it-IT" sz="2400" dirty="0">
                <a:latin typeface="Comic Sans MS" panose="030F0702030302020204" pitchFamily="66" charset="0"/>
              </a:rPr>
              <a:t> </a:t>
            </a:r>
            <a:r>
              <a:rPr lang="it-IT" sz="2400" dirty="0" err="1">
                <a:solidFill>
                  <a:srgbClr val="FF0000"/>
                </a:solidFill>
                <a:latin typeface="Comic Sans MS" panose="030F0702030302020204" pitchFamily="66" charset="0"/>
              </a:rPr>
              <a:t>between</a:t>
            </a:r>
            <a:r>
              <a:rPr lang="it-IT" sz="2400" dirty="0">
                <a:solidFill>
                  <a:srgbClr val="FF0000"/>
                </a:solidFill>
                <a:latin typeface="Comic Sans MS" panose="030F0702030302020204" pitchFamily="66" charset="0"/>
              </a:rPr>
              <a:t>/</a:t>
            </a:r>
            <a:r>
              <a:rPr lang="it-IT" sz="2400" dirty="0" err="1">
                <a:solidFill>
                  <a:srgbClr val="FF0000"/>
                </a:solidFill>
                <a:latin typeface="Comic Sans MS" panose="030F0702030302020204" pitchFamily="66" charset="0"/>
              </a:rPr>
              <a:t>among</a:t>
            </a:r>
            <a:r>
              <a:rPr lang="it-IT" sz="2400" dirty="0">
                <a:latin typeface="Comic Sans MS" panose="030F0702030302020204" pitchFamily="66" charset="0"/>
              </a:rPr>
              <a:t> </a:t>
            </a:r>
            <a:r>
              <a:rPr lang="it-IT" sz="2400" dirty="0" err="1">
                <a:latin typeface="Comic Sans MS" panose="030F0702030302020204" pitchFamily="66" charset="0"/>
              </a:rPr>
              <a:t>two</a:t>
            </a:r>
            <a:r>
              <a:rPr lang="it-IT" sz="2400" dirty="0">
                <a:latin typeface="Comic Sans MS" panose="030F0702030302020204" pitchFamily="66" charset="0"/>
              </a:rPr>
              <a:t> </a:t>
            </a:r>
            <a:r>
              <a:rPr lang="it-IT" sz="2400" dirty="0" err="1">
                <a:latin typeface="Comic Sans MS" panose="030F0702030302020204" pitchFamily="66" charset="0"/>
              </a:rPr>
              <a:t>surfaces</a:t>
            </a:r>
            <a:r>
              <a:rPr lang="it-IT" sz="2400" dirty="0">
                <a:latin typeface="Comic Sans MS" panose="030F0702030302020204" pitchFamily="66" charset="0"/>
              </a:rPr>
              <a:t> </a:t>
            </a:r>
            <a:r>
              <a:rPr lang="it-IT" sz="2400" dirty="0" err="1">
                <a:latin typeface="Comic Sans MS" panose="030F0702030302020204" pitchFamily="66" charset="0"/>
              </a:rPr>
              <a:t>at</a:t>
            </a:r>
            <a:r>
              <a:rPr lang="it-IT" sz="2400" dirty="0">
                <a:latin typeface="Comic Sans MS" panose="030F0702030302020204" pitchFamily="66" charset="0"/>
              </a:rPr>
              <a:t> </a:t>
            </a:r>
            <a:r>
              <a:rPr lang="it-IT" sz="2400" dirty="0" err="1">
                <a:latin typeface="Comic Sans MS" panose="030F0702030302020204" pitchFamily="66" charset="0"/>
              </a:rPr>
              <a:t>different</a:t>
            </a:r>
            <a:r>
              <a:rPr lang="it-IT" sz="2400" dirty="0">
                <a:latin typeface="Comic Sans MS" panose="030F0702030302020204" pitchFamily="66" charset="0"/>
              </a:rPr>
              <a:t> </a:t>
            </a:r>
            <a:r>
              <a:rPr lang="it-IT" sz="2400" dirty="0" err="1">
                <a:latin typeface="Comic Sans MS" panose="030F0702030302020204" pitchFamily="66" charset="0"/>
              </a:rPr>
              <a:t>temperatures</a:t>
            </a:r>
            <a:r>
              <a:rPr lang="it-IT" sz="2400" dirty="0">
                <a:latin typeface="Comic Sans MS" panose="030F0702030302020204" pitchFamily="66" charset="0"/>
              </a:rPr>
              <a:t>.</a:t>
            </a:r>
          </a:p>
        </p:txBody>
      </p:sp>
      <p:sp>
        <p:nvSpPr>
          <p:cNvPr id="3" name="Ovale 2"/>
          <p:cNvSpPr/>
          <p:nvPr/>
        </p:nvSpPr>
        <p:spPr>
          <a:xfrm flipH="1" flipV="1">
            <a:off x="4488872" y="1156340"/>
            <a:ext cx="900545" cy="478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flipH="1" flipV="1">
            <a:off x="3588327" y="2264704"/>
            <a:ext cx="900545" cy="478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flipH="1" flipV="1">
            <a:off x="7619999" y="4453722"/>
            <a:ext cx="900545" cy="478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flipH="1" flipV="1">
            <a:off x="5527962" y="5201866"/>
            <a:ext cx="1454728" cy="5893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98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135408"/>
            <a:ext cx="12192000" cy="5632311"/>
          </a:xfrm>
          <a:prstGeom prst="rect">
            <a:avLst/>
          </a:prstGeom>
        </p:spPr>
        <p:txBody>
          <a:bodyPr wrap="square">
            <a:spAutoFit/>
          </a:bodyPr>
          <a:lstStyle/>
          <a:p>
            <a:r>
              <a:rPr lang="en-US" sz="2400" b="1" dirty="0">
                <a:latin typeface="Comic Sans MS" panose="030F0702030302020204" pitchFamily="66" charset="0"/>
              </a:rPr>
              <a:t>With your partner, look at the gaps in the text below. Try to put the right word in each gap. When you have finished, listen to the </a:t>
            </a:r>
            <a:r>
              <a:rPr lang="en-US" sz="2400" b="1" dirty="0">
                <a:latin typeface="Comic Sans MS" panose="030F0702030302020204" pitchFamily="66" charset="0"/>
                <a:hlinkClick r:id="rId2" action="ppaction://hlinkfile"/>
              </a:rPr>
              <a:t>text </a:t>
            </a:r>
            <a:r>
              <a:rPr lang="en-US" sz="2400" b="1" dirty="0">
                <a:latin typeface="Comic Sans MS" panose="030F0702030302020204" pitchFamily="66" charset="0"/>
              </a:rPr>
              <a:t>to check your answers. </a:t>
            </a:r>
          </a:p>
          <a:p>
            <a:r>
              <a:rPr lang="en-US" sz="2400" dirty="0">
                <a:solidFill>
                  <a:srgbClr val="FF0000"/>
                </a:solidFill>
                <a:latin typeface="Comic Sans MS" panose="030F0702030302020204" pitchFamily="66" charset="0"/>
              </a:rPr>
              <a:t>Between	make		fridge		energy		temperature		end		increase		plus		associated		potential </a:t>
            </a:r>
            <a:r>
              <a:rPr lang="en-US" sz="2400" dirty="0">
                <a:latin typeface="Comic Sans MS" panose="030F0702030302020204" pitchFamily="66" charset="0"/>
              </a:rPr>
              <a:t>	</a:t>
            </a:r>
          </a:p>
          <a:p>
            <a:endParaRPr lang="en-US" sz="2400" dirty="0">
              <a:latin typeface="Comic Sans MS" panose="030F0702030302020204" pitchFamily="66" charset="0"/>
            </a:endParaRPr>
          </a:p>
          <a:p>
            <a:r>
              <a:rPr lang="en-US" sz="2400" dirty="0">
                <a:latin typeface="Comic Sans MS" panose="030F0702030302020204" pitchFamily="66" charset="0"/>
              </a:rPr>
              <a:t>Internal energy is the total           ____________associated with atoms and molecules (microscopic components) that a system possesses. It includes the ____________ energy between molecules as well as the kinetic energy of random translational, rotational, and vibrational molecular motion, but it does not include the bulk kinetic energy associated with the motion of the whole system. Internal energy is the thermal energy ___________bond energy. The former is the part of internal energy ___________ with the random motion of molecules, and it is related to temperature: an __________ in energy always corresponds to an increase in thermal energy and vice-versa. </a:t>
            </a:r>
          </a:p>
        </p:txBody>
      </p:sp>
      <p:sp>
        <p:nvSpPr>
          <p:cNvPr id="3" name="CasellaDiTesto 2"/>
          <p:cNvSpPr txBox="1"/>
          <p:nvPr/>
        </p:nvSpPr>
        <p:spPr>
          <a:xfrm>
            <a:off x="5650381" y="3219564"/>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energy</a:t>
            </a:r>
            <a:endParaRPr lang="it-IT" sz="2400" dirty="0">
              <a:solidFill>
                <a:srgbClr val="FF0000"/>
              </a:solidFill>
              <a:latin typeface="Comic Sans MS" panose="030F0702030302020204" pitchFamily="66" charset="0"/>
            </a:endParaRPr>
          </a:p>
        </p:txBody>
      </p:sp>
      <p:sp>
        <p:nvSpPr>
          <p:cNvPr id="4" name="CasellaDiTesto 3"/>
          <p:cNvSpPr txBox="1"/>
          <p:nvPr/>
        </p:nvSpPr>
        <p:spPr>
          <a:xfrm>
            <a:off x="453032" y="3958336"/>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potential</a:t>
            </a:r>
            <a:endParaRPr lang="it-IT" sz="2400" dirty="0">
              <a:solidFill>
                <a:srgbClr val="FF0000"/>
              </a:solidFill>
              <a:latin typeface="Comic Sans MS" panose="030F0702030302020204" pitchFamily="66" charset="0"/>
            </a:endParaRPr>
          </a:p>
        </p:txBody>
      </p:sp>
      <p:sp>
        <p:nvSpPr>
          <p:cNvPr id="5" name="CasellaDiTesto 4"/>
          <p:cNvSpPr txBox="1"/>
          <p:nvPr/>
        </p:nvSpPr>
        <p:spPr>
          <a:xfrm>
            <a:off x="4723593" y="5077367"/>
            <a:ext cx="2276670" cy="461665"/>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plus</a:t>
            </a:r>
          </a:p>
        </p:txBody>
      </p:sp>
      <p:sp>
        <p:nvSpPr>
          <p:cNvPr id="6" name="CasellaDiTesto 5"/>
          <p:cNvSpPr txBox="1"/>
          <p:nvPr/>
        </p:nvSpPr>
        <p:spPr>
          <a:xfrm>
            <a:off x="2419129" y="5428029"/>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associated</a:t>
            </a:r>
            <a:endParaRPr lang="it-IT" sz="2400" dirty="0">
              <a:solidFill>
                <a:srgbClr val="FF0000"/>
              </a:solidFill>
              <a:latin typeface="Comic Sans MS" panose="030F0702030302020204" pitchFamily="66" charset="0"/>
            </a:endParaRPr>
          </a:p>
        </p:txBody>
      </p:sp>
      <p:sp>
        <p:nvSpPr>
          <p:cNvPr id="9" name="CasellaDiTesto 8"/>
          <p:cNvSpPr txBox="1"/>
          <p:nvPr/>
        </p:nvSpPr>
        <p:spPr>
          <a:xfrm>
            <a:off x="4385091" y="5799028"/>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increase</a:t>
            </a:r>
            <a:endParaRPr lang="it-IT" sz="2400" dirty="0">
              <a:solidFill>
                <a:srgbClr val="FF0000"/>
              </a:solidFill>
              <a:latin typeface="Comic Sans MS" panose="030F0702030302020204" pitchFamily="66" charset="0"/>
            </a:endParaRPr>
          </a:p>
        </p:txBody>
      </p:sp>
      <p:pic>
        <p:nvPicPr>
          <p:cNvPr id="10" name="Immagine 9" descr="http://progettomatematica.dm.unibo.it/ARCHIMEDE/bernoc6.jpeg"/>
          <p:cNvPicPr/>
          <p:nvPr/>
        </p:nvPicPr>
        <p:blipFill>
          <a:blip r:embed="rId3" cstate="print"/>
          <a:srcRect/>
          <a:stretch>
            <a:fillRect/>
          </a:stretch>
        </p:blipFill>
        <p:spPr bwMode="auto">
          <a:xfrm>
            <a:off x="3999025" y="221589"/>
            <a:ext cx="838200" cy="952500"/>
          </a:xfrm>
          <a:prstGeom prst="rect">
            <a:avLst/>
          </a:prstGeom>
          <a:noFill/>
        </p:spPr>
      </p:pic>
      <p:sp>
        <p:nvSpPr>
          <p:cNvPr id="11" name="CasellaDiTesto 10"/>
          <p:cNvSpPr txBox="1"/>
          <p:nvPr/>
        </p:nvSpPr>
        <p:spPr>
          <a:xfrm>
            <a:off x="4695799" y="504436"/>
            <a:ext cx="3024336" cy="523220"/>
          </a:xfrm>
          <a:prstGeom prst="rect">
            <a:avLst/>
          </a:prstGeom>
          <a:noFill/>
        </p:spPr>
        <p:txBody>
          <a:bodyPr wrap="square" rtlCol="0">
            <a:spAutoFit/>
          </a:bodyPr>
          <a:lstStyle/>
          <a:p>
            <a:pPr algn="ctr"/>
            <a:r>
              <a:rPr lang="en-US" sz="2800" b="1" dirty="0">
                <a:solidFill>
                  <a:srgbClr val="FF0000"/>
                </a:solidFill>
                <a:latin typeface="Comic Sans MS"/>
                <a:ea typeface="Calibri"/>
                <a:cs typeface="Times New Roman"/>
              </a:rPr>
              <a:t>ACTIVITIES</a:t>
            </a:r>
            <a:endParaRPr lang="it-IT" sz="2800" dirty="0"/>
          </a:p>
        </p:txBody>
      </p:sp>
    </p:spTree>
    <p:extLst>
      <p:ext uri="{BB962C8B-B14F-4D97-AF65-F5344CB8AC3E}">
        <p14:creationId xmlns:p14="http://schemas.microsoft.com/office/powerpoint/2010/main" val="2097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0000"/>
            </a:gs>
            <a:gs pos="87000">
              <a:srgbClr val="FFC000"/>
            </a:gs>
            <a:gs pos="62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267" y="952066"/>
            <a:ext cx="8874038" cy="5143934"/>
          </a:xfrm>
          <a:prstGeom prst="rect">
            <a:avLst/>
          </a:prstGeom>
          <a:ln>
            <a:noFill/>
          </a:ln>
          <a:effectLst>
            <a:softEdge rad="112500"/>
          </a:effectLst>
        </p:spPr>
      </p:pic>
    </p:spTree>
    <p:extLst>
      <p:ext uri="{BB962C8B-B14F-4D97-AF65-F5344CB8AC3E}">
        <p14:creationId xmlns:p14="http://schemas.microsoft.com/office/powerpoint/2010/main" val="234207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3450999" y="841950"/>
            <a:ext cx="5489802" cy="2960793"/>
            <a:chOff x="3030085" y="783893"/>
            <a:chExt cx="5489802" cy="2960793"/>
          </a:xfrm>
        </p:grpSpPr>
        <p:sp>
          <p:nvSpPr>
            <p:cNvPr id="5" name="CasellaDiTesto 4"/>
            <p:cNvSpPr txBox="1"/>
            <p:nvPr/>
          </p:nvSpPr>
          <p:spPr>
            <a:xfrm>
              <a:off x="7416801" y="3178628"/>
              <a:ext cx="1103086" cy="369332"/>
            </a:xfrm>
            <a:prstGeom prst="rect">
              <a:avLst/>
            </a:prstGeom>
            <a:solidFill>
              <a:srgbClr val="FF0000"/>
            </a:solidFill>
          </p:spPr>
          <p:txBody>
            <a:bodyPr wrap="square" rtlCol="0">
              <a:spAutoFit/>
            </a:bodyPr>
            <a:lstStyle/>
            <a:p>
              <a:pPr algn="ctr"/>
              <a:r>
                <a:rPr lang="it-IT" dirty="0">
                  <a:latin typeface="Comic Sans MS" panose="030F0702030302020204" pitchFamily="66" charset="0"/>
                </a:rPr>
                <a:t>click</a:t>
              </a:r>
            </a:p>
          </p:txBody>
        </p:sp>
        <p:pic>
          <p:nvPicPr>
            <p:cNvPr id="4" name="Immagine 3">
              <a:hlinkClick r:id="rId2"/>
            </p:cNvPr>
            <p:cNvPicPr>
              <a:picLocks noChangeAspect="1"/>
            </p:cNvPicPr>
            <p:nvPr/>
          </p:nvPicPr>
          <p:blipFill rotWithShape="1">
            <a:blip r:embed="rId3"/>
            <a:srcRect t="18954"/>
            <a:stretch/>
          </p:blipFill>
          <p:spPr>
            <a:xfrm>
              <a:off x="3030085" y="783893"/>
              <a:ext cx="5489802" cy="2960793"/>
            </a:xfrm>
            <a:prstGeom prst="rect">
              <a:avLst/>
            </a:prstGeom>
          </p:spPr>
        </p:pic>
      </p:grpSp>
      <p:sp>
        <p:nvSpPr>
          <p:cNvPr id="6" name="CasellaDiTesto 5"/>
          <p:cNvSpPr txBox="1"/>
          <p:nvPr/>
        </p:nvSpPr>
        <p:spPr>
          <a:xfrm>
            <a:off x="2478542" y="319315"/>
            <a:ext cx="8000771" cy="646331"/>
          </a:xfrm>
          <a:prstGeom prst="rect">
            <a:avLst/>
          </a:prstGeom>
          <a:noFill/>
        </p:spPr>
        <p:txBody>
          <a:bodyPr wrap="square" rtlCol="0">
            <a:spAutoFit/>
          </a:bodyPr>
          <a:lstStyle/>
          <a:p>
            <a:r>
              <a:rPr lang="it-IT" sz="3600" dirty="0">
                <a:solidFill>
                  <a:srgbClr val="FF0000"/>
                </a:solidFill>
                <a:latin typeface="Comic Sans MS" panose="030F0702030302020204" pitchFamily="66" charset="0"/>
              </a:rPr>
              <a:t>CONDUCTION HEAT TRANSFER</a:t>
            </a:r>
          </a:p>
        </p:txBody>
      </p:sp>
      <p:sp>
        <p:nvSpPr>
          <p:cNvPr id="3" name="Rettangolo 2"/>
          <p:cNvSpPr/>
          <p:nvPr/>
        </p:nvSpPr>
        <p:spPr>
          <a:xfrm>
            <a:off x="148391" y="4504122"/>
            <a:ext cx="12095018" cy="1569660"/>
          </a:xfrm>
          <a:prstGeom prst="rect">
            <a:avLst/>
          </a:prstGeom>
        </p:spPr>
        <p:txBody>
          <a:bodyPr wrap="square">
            <a:spAutoFit/>
          </a:bodyPr>
          <a:lstStyle/>
          <a:p>
            <a:r>
              <a:rPr lang="en-US" sz="2400" dirty="0">
                <a:latin typeface="Comic Sans MS" panose="030F0702030302020204" pitchFamily="66" charset="0"/>
              </a:rPr>
              <a:t>Conduction occurs when a substance is heated, particles will gain more energy, and vibrate more. These molecules then bump into nearby particles and transfer some of their energy to them. This then continues and passes the energy from the hot end down to the colder end of the substance.</a:t>
            </a:r>
            <a:endParaRPr lang="it-IT" sz="2400" dirty="0">
              <a:latin typeface="Comic Sans MS" panose="030F0702030302020204" pitchFamily="66" charset="0"/>
            </a:endParaRPr>
          </a:p>
        </p:txBody>
      </p:sp>
    </p:spTree>
    <p:extLst>
      <p:ext uri="{BB962C8B-B14F-4D97-AF65-F5344CB8AC3E}">
        <p14:creationId xmlns:p14="http://schemas.microsoft.com/office/powerpoint/2010/main" val="4915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gs>
            <a:gs pos="17000">
              <a:schemeClr val="accent1">
                <a:lumMod val="45000"/>
                <a:lumOff val="55000"/>
              </a:schemeClr>
            </a:gs>
            <a:gs pos="6000">
              <a:schemeClr val="accent1">
                <a:lumMod val="45000"/>
                <a:lumOff val="55000"/>
              </a:schemeClr>
            </a:gs>
            <a:gs pos="28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pic>
        <p:nvPicPr>
          <p:cNvPr id="15362" name="Picture 2" descr="https://encrypted-tbn2.gstatic.com/images?q=tbn:ANd9GcT_gVv00_W17xuAgqb3zD3h81tpf4DZdnofNcxOXOoGIdJMvR4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46" y="1062902"/>
            <a:ext cx="3707629" cy="4714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ggetto 1"/>
          <p:cNvGraphicFramePr>
            <a:graphicFrameLocks noChangeAspect="1"/>
          </p:cNvGraphicFramePr>
          <p:nvPr>
            <p:extLst>
              <p:ext uri="{D42A27DB-BD31-4B8C-83A1-F6EECF244321}">
                <p14:modId xmlns:p14="http://schemas.microsoft.com/office/powerpoint/2010/main" val="546993609"/>
              </p:ext>
            </p:extLst>
          </p:nvPr>
        </p:nvGraphicFramePr>
        <p:xfrm>
          <a:off x="1278082" y="4711844"/>
          <a:ext cx="4021013" cy="1494992"/>
        </p:xfrm>
        <a:graphic>
          <a:graphicData uri="http://schemas.openxmlformats.org/presentationml/2006/ole">
            <mc:AlternateContent xmlns:mc="http://schemas.openxmlformats.org/markup-compatibility/2006">
              <mc:Choice xmlns:v="urn:schemas-microsoft-com:vml" Requires="v">
                <p:oleObj spid="_x0000_s15403" name="Equazione" r:id="rId4" imgW="990600" imgH="368300" progId="Equation.3">
                  <p:embed/>
                </p:oleObj>
              </mc:Choice>
              <mc:Fallback>
                <p:oleObj name="Equazione" r:id="rId4" imgW="990600" imgH="36830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8082" y="4711844"/>
                        <a:ext cx="4021013" cy="1494992"/>
                      </a:xfrm>
                      <a:prstGeom prst="rect">
                        <a:avLst/>
                      </a:prstGeom>
                      <a:solidFill>
                        <a:srgbClr val="FFFF00"/>
                      </a:solidFill>
                      <a:ln w="28575">
                        <a:solidFill>
                          <a:srgbClr val="FF0000"/>
                        </a:solidFill>
                        <a:miter lim="800000"/>
                        <a:headEnd/>
                        <a:tailEnd/>
                      </a:ln>
                    </p:spPr>
                  </p:pic>
                </p:oleObj>
              </mc:Fallback>
            </mc:AlternateContent>
          </a:graphicData>
        </a:graphic>
      </p:graphicFrame>
      <p:sp>
        <p:nvSpPr>
          <p:cNvPr id="3" name="CasellaDiTesto 2"/>
          <p:cNvSpPr txBox="1"/>
          <p:nvPr/>
        </p:nvSpPr>
        <p:spPr>
          <a:xfrm>
            <a:off x="900545" y="914401"/>
            <a:ext cx="1440873" cy="523220"/>
          </a:xfrm>
          <a:prstGeom prst="rect">
            <a:avLst/>
          </a:prstGeom>
          <a:noFill/>
        </p:spPr>
        <p:txBody>
          <a:bodyPr wrap="square" rtlCol="0">
            <a:spAutoFit/>
          </a:bodyPr>
          <a:lstStyle/>
          <a:p>
            <a:r>
              <a:rPr lang="it-IT" sz="2800" dirty="0">
                <a:latin typeface="Comic Sans MS" panose="030F0702030302020204" pitchFamily="66" charset="0"/>
              </a:rPr>
              <a:t>Q</a:t>
            </a:r>
            <a:r>
              <a:rPr lang="it-IT" sz="2800" dirty="0">
                <a:latin typeface="Comic Sans MS" panose="030F0702030302020204" pitchFamily="66" charset="0"/>
                <a:sym typeface="Symbol" panose="05050102010706020507" pitchFamily="18" charset="2"/>
              </a:rPr>
              <a:t>T</a:t>
            </a:r>
            <a:endParaRPr lang="it-IT" sz="2800" dirty="0">
              <a:latin typeface="Comic Sans MS" panose="030F0702030302020204" pitchFamily="66" charset="0"/>
            </a:endParaRPr>
          </a:p>
        </p:txBody>
      </p:sp>
      <p:sp>
        <p:nvSpPr>
          <p:cNvPr id="4" name="CasellaDiTesto 3"/>
          <p:cNvSpPr txBox="1"/>
          <p:nvPr/>
        </p:nvSpPr>
        <p:spPr>
          <a:xfrm>
            <a:off x="2452255" y="138545"/>
            <a:ext cx="7994071" cy="584775"/>
          </a:xfrm>
          <a:prstGeom prst="rect">
            <a:avLst/>
          </a:prstGeom>
          <a:noFill/>
          <a:scene3d>
            <a:camera prst="orthographicFront"/>
            <a:lightRig rig="threePt" dir="t"/>
          </a:scene3d>
          <a:sp3d>
            <a:bevelT prst="relaxedInset"/>
          </a:sp3d>
        </p:spPr>
        <p:txBody>
          <a:bodyPr wrap="square" rtlCol="0">
            <a:spAutoFit/>
          </a:bodyPr>
          <a:lstStyle/>
          <a:p>
            <a:r>
              <a:rPr lang="it-IT" sz="3200" b="1" dirty="0">
                <a:solidFill>
                  <a:srgbClr val="FF0000"/>
                </a:solidFill>
                <a:latin typeface="Comic Sans MS" panose="030F0702030302020204" pitchFamily="66" charset="0"/>
              </a:rPr>
              <a:t>CONDUCTING HEAT IN A BAR</a:t>
            </a:r>
          </a:p>
        </p:txBody>
      </p:sp>
      <p:sp>
        <p:nvSpPr>
          <p:cNvPr id="5" name="Rettangolo 4"/>
          <p:cNvSpPr/>
          <p:nvPr/>
        </p:nvSpPr>
        <p:spPr>
          <a:xfrm>
            <a:off x="2341417" y="864767"/>
            <a:ext cx="4641273" cy="707886"/>
          </a:xfrm>
          <a:prstGeom prst="rect">
            <a:avLst/>
          </a:prstGeom>
        </p:spPr>
        <p:txBody>
          <a:bodyPr wrap="square">
            <a:spAutoFit/>
          </a:bodyPr>
          <a:lstStyle/>
          <a:p>
            <a:r>
              <a:rPr lang="en-US" sz="2000" dirty="0">
                <a:latin typeface="Comic Sans MS" panose="030F0702030302020204" pitchFamily="66" charset="0"/>
              </a:rPr>
              <a:t>difference in temperature between the two ends of the bar</a:t>
            </a:r>
            <a:endParaRPr lang="it-IT" sz="2000" dirty="0">
              <a:latin typeface="Comic Sans MS" panose="030F0702030302020204" pitchFamily="66" charset="0"/>
            </a:endParaRPr>
          </a:p>
        </p:txBody>
      </p:sp>
      <p:sp>
        <p:nvSpPr>
          <p:cNvPr id="7" name="CasellaDiTesto 6"/>
          <p:cNvSpPr txBox="1"/>
          <p:nvPr/>
        </p:nvSpPr>
        <p:spPr>
          <a:xfrm>
            <a:off x="928570" y="1618120"/>
            <a:ext cx="1440873" cy="523220"/>
          </a:xfrm>
          <a:prstGeom prst="rect">
            <a:avLst/>
          </a:prstGeom>
          <a:noFill/>
        </p:spPr>
        <p:txBody>
          <a:bodyPr wrap="square" rtlCol="0">
            <a:spAutoFit/>
          </a:bodyPr>
          <a:lstStyle/>
          <a:p>
            <a:r>
              <a:rPr lang="it-IT" sz="2800" dirty="0">
                <a:latin typeface="Comic Sans MS" panose="030F0702030302020204" pitchFamily="66" charset="0"/>
              </a:rPr>
              <a:t>Q</a:t>
            </a:r>
            <a:r>
              <a:rPr lang="it-IT" sz="2800" dirty="0">
                <a:latin typeface="Comic Sans MS" panose="030F0702030302020204" pitchFamily="66" charset="0"/>
                <a:sym typeface="Symbol" panose="05050102010706020507" pitchFamily="18" charset="2"/>
              </a:rPr>
              <a:t>A</a:t>
            </a:r>
            <a:endParaRPr lang="it-IT" sz="2800" dirty="0">
              <a:latin typeface="Comic Sans MS" panose="030F0702030302020204" pitchFamily="66" charset="0"/>
            </a:endParaRPr>
          </a:p>
        </p:txBody>
      </p:sp>
      <p:cxnSp>
        <p:nvCxnSpPr>
          <p:cNvPr id="8" name="Connettore 2 7"/>
          <p:cNvCxnSpPr/>
          <p:nvPr/>
        </p:nvCxnSpPr>
        <p:spPr>
          <a:xfrm>
            <a:off x="2105890" y="1200237"/>
            <a:ext cx="3047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990166" y="1959180"/>
            <a:ext cx="3602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2403494" y="1709646"/>
            <a:ext cx="2895601" cy="400110"/>
          </a:xfrm>
          <a:prstGeom prst="rect">
            <a:avLst/>
          </a:prstGeom>
        </p:spPr>
        <p:txBody>
          <a:bodyPr wrap="square">
            <a:spAutoFit/>
          </a:bodyPr>
          <a:lstStyle/>
          <a:p>
            <a:r>
              <a:rPr lang="en-US" sz="2000" dirty="0">
                <a:latin typeface="Comic Sans MS" panose="030F0702030302020204" pitchFamily="66" charset="0"/>
              </a:rPr>
              <a:t>Cross-sectional area</a:t>
            </a:r>
            <a:endParaRPr lang="it-IT" sz="2000" dirty="0">
              <a:latin typeface="Comic Sans MS" panose="030F0702030302020204" pitchFamily="66" charset="0"/>
            </a:endParaRPr>
          </a:p>
        </p:txBody>
      </p:sp>
      <p:sp>
        <p:nvSpPr>
          <p:cNvPr id="12" name="CasellaDiTesto 11"/>
          <p:cNvSpPr txBox="1"/>
          <p:nvPr/>
        </p:nvSpPr>
        <p:spPr>
          <a:xfrm>
            <a:off x="928569" y="2294447"/>
            <a:ext cx="1440873" cy="523220"/>
          </a:xfrm>
          <a:prstGeom prst="rect">
            <a:avLst/>
          </a:prstGeom>
          <a:noFill/>
        </p:spPr>
        <p:txBody>
          <a:bodyPr wrap="square" rtlCol="0">
            <a:spAutoFit/>
          </a:bodyPr>
          <a:lstStyle/>
          <a:p>
            <a:r>
              <a:rPr lang="it-IT" sz="2800" dirty="0">
                <a:latin typeface="Comic Sans MS" panose="030F0702030302020204" pitchFamily="66" charset="0"/>
              </a:rPr>
              <a:t>Q</a:t>
            </a:r>
            <a:r>
              <a:rPr lang="it-IT" sz="2800" dirty="0">
                <a:latin typeface="Comic Sans MS" panose="030F0702030302020204" pitchFamily="66" charset="0"/>
                <a:sym typeface="Symbol" panose="05050102010706020507" pitchFamily="18" charset="2"/>
              </a:rPr>
              <a:t>t</a:t>
            </a:r>
            <a:endParaRPr lang="it-IT" sz="2800" dirty="0">
              <a:latin typeface="Comic Sans MS" panose="030F0702030302020204" pitchFamily="66" charset="0"/>
            </a:endParaRPr>
          </a:p>
        </p:txBody>
      </p:sp>
      <p:cxnSp>
        <p:nvCxnSpPr>
          <p:cNvPr id="14" name="Connettore 2 13"/>
          <p:cNvCxnSpPr/>
          <p:nvPr/>
        </p:nvCxnSpPr>
        <p:spPr>
          <a:xfrm>
            <a:off x="2009224" y="2572137"/>
            <a:ext cx="3602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369443" y="2417442"/>
            <a:ext cx="1796158" cy="400110"/>
          </a:xfrm>
          <a:prstGeom prst="rect">
            <a:avLst/>
          </a:prstGeom>
        </p:spPr>
        <p:txBody>
          <a:bodyPr wrap="square">
            <a:spAutoFit/>
          </a:bodyPr>
          <a:lstStyle/>
          <a:p>
            <a:r>
              <a:rPr lang="en-US" sz="2000" dirty="0">
                <a:latin typeface="Comic Sans MS" panose="030F0702030302020204" pitchFamily="66" charset="0"/>
              </a:rPr>
              <a:t>Time interval</a:t>
            </a:r>
            <a:endParaRPr lang="it-IT" sz="2000" dirty="0">
              <a:latin typeface="Comic Sans MS" panose="030F0702030302020204" pitchFamily="66" charset="0"/>
            </a:endParaRPr>
          </a:p>
        </p:txBody>
      </p:sp>
      <p:sp>
        <p:nvSpPr>
          <p:cNvPr id="16" name="CasellaDiTesto 15"/>
          <p:cNvSpPr txBox="1"/>
          <p:nvPr/>
        </p:nvSpPr>
        <p:spPr>
          <a:xfrm>
            <a:off x="928569" y="3070188"/>
            <a:ext cx="1440873" cy="523220"/>
          </a:xfrm>
          <a:prstGeom prst="rect">
            <a:avLst/>
          </a:prstGeom>
          <a:noFill/>
        </p:spPr>
        <p:txBody>
          <a:bodyPr wrap="square" rtlCol="0">
            <a:spAutoFit/>
          </a:bodyPr>
          <a:lstStyle/>
          <a:p>
            <a:r>
              <a:rPr lang="it-IT" sz="2800" dirty="0">
                <a:latin typeface="Comic Sans MS" panose="030F0702030302020204" pitchFamily="66" charset="0"/>
              </a:rPr>
              <a:t>Q</a:t>
            </a:r>
            <a:r>
              <a:rPr lang="it-IT" sz="2800" dirty="0">
                <a:latin typeface="Comic Sans MS" panose="030F0702030302020204" pitchFamily="66" charset="0"/>
                <a:sym typeface="Symbol" panose="05050102010706020507" pitchFamily="18" charset="2"/>
              </a:rPr>
              <a:t>1/d</a:t>
            </a:r>
            <a:endParaRPr lang="it-IT" sz="2800" dirty="0">
              <a:latin typeface="Comic Sans MS" panose="030F0702030302020204" pitchFamily="66" charset="0"/>
            </a:endParaRPr>
          </a:p>
        </p:txBody>
      </p:sp>
      <p:cxnSp>
        <p:nvCxnSpPr>
          <p:cNvPr id="17" name="Connettore 2 16"/>
          <p:cNvCxnSpPr/>
          <p:nvPr/>
        </p:nvCxnSpPr>
        <p:spPr>
          <a:xfrm>
            <a:off x="2223385" y="3331798"/>
            <a:ext cx="3602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579835" y="3093654"/>
            <a:ext cx="4725810" cy="707886"/>
          </a:xfrm>
          <a:prstGeom prst="rect">
            <a:avLst/>
          </a:prstGeom>
        </p:spPr>
        <p:txBody>
          <a:bodyPr wrap="square">
            <a:spAutoFit/>
          </a:bodyPr>
          <a:lstStyle/>
          <a:p>
            <a:r>
              <a:rPr lang="en-US" sz="2000" dirty="0" err="1">
                <a:latin typeface="Comic Sans MS" panose="030F0702030302020204" pitchFamily="66" charset="0"/>
              </a:rPr>
              <a:t>Thicness</a:t>
            </a:r>
            <a:r>
              <a:rPr lang="en-US" sz="2000" dirty="0">
                <a:latin typeface="Comic Sans MS" panose="030F0702030302020204" pitchFamily="66" charset="0"/>
              </a:rPr>
              <a:t> of the bar, that is to say the distance heat must travel. </a:t>
            </a:r>
            <a:endParaRPr lang="it-IT" sz="2000" dirty="0">
              <a:latin typeface="Comic Sans MS" panose="030F0702030302020204" pitchFamily="66" charset="0"/>
            </a:endParaRPr>
          </a:p>
        </p:txBody>
      </p:sp>
      <p:grpSp>
        <p:nvGrpSpPr>
          <p:cNvPr id="6" name="Gruppo 5"/>
          <p:cNvGrpSpPr/>
          <p:nvPr/>
        </p:nvGrpSpPr>
        <p:grpSpPr>
          <a:xfrm>
            <a:off x="2341417" y="5105400"/>
            <a:ext cx="7767783" cy="1414165"/>
            <a:chOff x="2341417" y="5105400"/>
            <a:chExt cx="7767783" cy="1414165"/>
          </a:xfrm>
        </p:grpSpPr>
        <p:sp>
          <p:nvSpPr>
            <p:cNvPr id="13" name="Ovale 12"/>
            <p:cNvSpPr/>
            <p:nvPr/>
          </p:nvSpPr>
          <p:spPr>
            <a:xfrm>
              <a:off x="2341417" y="5105400"/>
              <a:ext cx="490683" cy="774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p:cNvCxnSpPr/>
            <p:nvPr/>
          </p:nvCxnSpPr>
          <p:spPr>
            <a:xfrm>
              <a:off x="2579835" y="6489700"/>
              <a:ext cx="3994680"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flipH="1">
              <a:off x="2579835" y="5880100"/>
              <a:ext cx="0" cy="59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6574515" y="6057900"/>
              <a:ext cx="3534685" cy="461665"/>
            </a:xfrm>
            <a:prstGeom prst="rect">
              <a:avLst/>
            </a:prstGeom>
            <a:noFill/>
          </p:spPr>
          <p:txBody>
            <a:bodyPr wrap="square" rtlCol="0">
              <a:spAutoFit/>
            </a:bodyPr>
            <a:lstStyle/>
            <a:p>
              <a:r>
                <a:rPr lang="it-IT" sz="2400" dirty="0">
                  <a:latin typeface="Comic Sans MS" panose="030F0702030302020204" pitchFamily="66" charset="0"/>
                </a:rPr>
                <a:t>Thermal </a:t>
              </a:r>
              <a:r>
                <a:rPr lang="it-IT" sz="2400" dirty="0" err="1">
                  <a:latin typeface="Comic Sans MS" panose="030F0702030302020204" pitchFamily="66" charset="0"/>
                </a:rPr>
                <a:t>conductivity</a:t>
              </a:r>
              <a:endParaRPr lang="it-IT" sz="2400" dirty="0">
                <a:latin typeface="Comic Sans MS" panose="030F0702030302020204" pitchFamily="66" charset="0"/>
              </a:endParaRPr>
            </a:p>
          </p:txBody>
        </p:sp>
      </p:grpSp>
      <p:sp>
        <p:nvSpPr>
          <p:cNvPr id="25" name="CasellaDiTesto 24"/>
          <p:cNvSpPr txBox="1"/>
          <p:nvPr/>
        </p:nvSpPr>
        <p:spPr>
          <a:xfrm>
            <a:off x="5472544" y="4616671"/>
            <a:ext cx="2812474" cy="1431429"/>
          </a:xfrm>
          <a:prstGeom prst="horizontalScroll">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dirty="0">
                <a:latin typeface="Comic Sans MS" panose="030F0702030302020204" pitchFamily="66" charset="0"/>
              </a:rPr>
              <a:t>FOURIER’S LAW</a:t>
            </a:r>
          </a:p>
        </p:txBody>
      </p:sp>
      <p:cxnSp>
        <p:nvCxnSpPr>
          <p:cNvPr id="20" name="Connettore 2 19"/>
          <p:cNvCxnSpPr/>
          <p:nvPr/>
        </p:nvCxnSpPr>
        <p:spPr>
          <a:xfrm flipV="1">
            <a:off x="8756073" y="5169595"/>
            <a:ext cx="225720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9642764" y="4951385"/>
            <a:ext cx="466436" cy="381000"/>
          </a:xfrm>
          <a:prstGeom prst="rect">
            <a:avLst/>
          </a:prstGeom>
          <a:solidFill>
            <a:schemeClr val="bg1"/>
          </a:solidFill>
        </p:spPr>
        <p:txBody>
          <a:bodyPr wrap="square" rtlCol="0">
            <a:spAutoFit/>
          </a:bodyPr>
          <a:lstStyle/>
          <a:p>
            <a:r>
              <a:rPr lang="it-IT" dirty="0">
                <a:latin typeface="Comic Sans MS" panose="030F0702030302020204" pitchFamily="66" charset="0"/>
              </a:rPr>
              <a:t>d</a:t>
            </a:r>
          </a:p>
        </p:txBody>
      </p:sp>
    </p:spTree>
    <p:extLst>
      <p:ext uri="{BB962C8B-B14F-4D97-AF65-F5344CB8AC3E}">
        <p14:creationId xmlns:p14="http://schemas.microsoft.com/office/powerpoint/2010/main" val="41559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P spid="15" grpId="0"/>
      <p:bldP spid="16" grpId="0"/>
      <p:bldP spid="18" grpId="0"/>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gs>
            <a:gs pos="17000">
              <a:schemeClr val="accent1">
                <a:lumMod val="45000"/>
                <a:lumOff val="55000"/>
              </a:schemeClr>
            </a:gs>
            <a:gs pos="6000">
              <a:schemeClr val="accent1">
                <a:lumMod val="45000"/>
                <a:lumOff val="55000"/>
              </a:schemeClr>
            </a:gs>
            <a:gs pos="28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469188126"/>
              </p:ext>
            </p:extLst>
          </p:nvPr>
        </p:nvGraphicFramePr>
        <p:xfrm>
          <a:off x="968375" y="1079500"/>
          <a:ext cx="2938463" cy="1495425"/>
        </p:xfrm>
        <a:graphic>
          <a:graphicData uri="http://schemas.openxmlformats.org/presentationml/2006/ole">
            <mc:AlternateContent xmlns:mc="http://schemas.openxmlformats.org/markup-compatibility/2006">
              <mc:Choice xmlns:v="urn:schemas-microsoft-com:vml" Requires="v">
                <p:oleObj spid="_x0000_s16454" name="Equazione" r:id="rId3" imgW="723586" imgH="368140" progId="Equation.3">
                  <p:embed/>
                </p:oleObj>
              </mc:Choice>
              <mc:Fallback>
                <p:oleObj name="Equazione" r:id="rId3" imgW="723586" imgH="368140" progId="Equation.3">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1079500"/>
                        <a:ext cx="2938463" cy="149542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cxnSp>
        <p:nvCxnSpPr>
          <p:cNvPr id="4" name="Connettore 2 3"/>
          <p:cNvCxnSpPr/>
          <p:nvPr/>
        </p:nvCxnSpPr>
        <p:spPr>
          <a:xfrm flipV="1">
            <a:off x="3979069" y="1907381"/>
            <a:ext cx="887413" cy="33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ggetto 4"/>
          <p:cNvGraphicFramePr>
            <a:graphicFrameLocks noChangeAspect="1"/>
          </p:cNvGraphicFramePr>
          <p:nvPr>
            <p:extLst>
              <p:ext uri="{D42A27DB-BD31-4B8C-83A1-F6EECF244321}">
                <p14:modId xmlns:p14="http://schemas.microsoft.com/office/powerpoint/2010/main" val="3110138380"/>
              </p:ext>
            </p:extLst>
          </p:nvPr>
        </p:nvGraphicFramePr>
        <p:xfrm>
          <a:off x="4938713" y="1028700"/>
          <a:ext cx="5154612" cy="1598613"/>
        </p:xfrm>
        <a:graphic>
          <a:graphicData uri="http://schemas.openxmlformats.org/presentationml/2006/ole">
            <mc:AlternateContent xmlns:mc="http://schemas.openxmlformats.org/markup-compatibility/2006">
              <mc:Choice xmlns:v="urn:schemas-microsoft-com:vml" Requires="v">
                <p:oleObj spid="_x0000_s16455" name="Equazione" r:id="rId5" imgW="1269449" imgH="393529" progId="Equation.3">
                  <p:embed/>
                </p:oleObj>
              </mc:Choice>
              <mc:Fallback>
                <p:oleObj name="Equazione" r:id="rId5" imgW="1269449" imgH="393529" progId="Equation.3">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8713" y="1028700"/>
                        <a:ext cx="51546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cxnSp>
        <p:nvCxnSpPr>
          <p:cNvPr id="7" name="Connettore diritto 6"/>
          <p:cNvCxnSpPr/>
          <p:nvPr/>
        </p:nvCxnSpPr>
        <p:spPr>
          <a:xfrm flipV="1">
            <a:off x="5664200" y="1238250"/>
            <a:ext cx="52070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flipV="1">
            <a:off x="5670550" y="1907381"/>
            <a:ext cx="52070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e 9"/>
          <p:cNvSpPr/>
          <p:nvPr/>
        </p:nvSpPr>
        <p:spPr>
          <a:xfrm rot="20069012">
            <a:off x="7363593" y="1046034"/>
            <a:ext cx="762000" cy="1495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994073" y="605198"/>
            <a:ext cx="582706" cy="523220"/>
          </a:xfrm>
          <a:prstGeom prst="rect">
            <a:avLst/>
          </a:prstGeom>
          <a:noFill/>
        </p:spPr>
        <p:txBody>
          <a:bodyPr wrap="square" rtlCol="0">
            <a:spAutoFit/>
          </a:bodyPr>
          <a:lstStyle/>
          <a:p>
            <a:r>
              <a:rPr lang="it-IT" sz="2800" dirty="0">
                <a:latin typeface="Comic Sans MS" panose="030F0702030302020204" pitchFamily="66" charset="0"/>
              </a:rPr>
              <a:t>W</a:t>
            </a:r>
          </a:p>
        </p:txBody>
      </p:sp>
      <p:cxnSp>
        <p:nvCxnSpPr>
          <p:cNvPr id="13" name="Connettore 2 12"/>
          <p:cNvCxnSpPr/>
          <p:nvPr/>
        </p:nvCxnSpPr>
        <p:spPr>
          <a:xfrm flipV="1">
            <a:off x="7910945" y="949502"/>
            <a:ext cx="249382" cy="28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reccia in giù 14"/>
          <p:cNvSpPr/>
          <p:nvPr/>
        </p:nvSpPr>
        <p:spPr>
          <a:xfrm>
            <a:off x="1080654" y="2097881"/>
            <a:ext cx="221673" cy="1330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614218" y="3593306"/>
            <a:ext cx="10912764" cy="2677656"/>
          </a:xfrm>
          <a:prstGeom prst="rect">
            <a:avLst/>
          </a:prstGeom>
        </p:spPr>
        <p:txBody>
          <a:bodyPr wrap="square">
            <a:spAutoFit/>
          </a:bodyPr>
          <a:lstStyle/>
          <a:p>
            <a:r>
              <a:rPr lang="en-US" sz="2800" dirty="0">
                <a:latin typeface="Comic Sans MS" panose="030F0702030302020204" pitchFamily="66" charset="0"/>
              </a:rPr>
              <a:t>Thermal conductivity measures a material’s ability to allow heat to pass through it via conduction. It is highly dependent on composition and structure. Generally speaking, dense materials such as metals and stone are good conductors of heat, while low density substances such as gas and porous insulation are poor conductors of heat.</a:t>
            </a:r>
            <a:endParaRPr lang="it-IT" sz="2800" dirty="0">
              <a:latin typeface="Comic Sans MS" panose="030F0702030302020204" pitchFamily="66" charset="0"/>
            </a:endParaRPr>
          </a:p>
        </p:txBody>
      </p:sp>
    </p:spTree>
    <p:extLst>
      <p:ext uri="{BB962C8B-B14F-4D97-AF65-F5344CB8AC3E}">
        <p14:creationId xmlns:p14="http://schemas.microsoft.com/office/powerpoint/2010/main" val="236360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xtron.com/technology/img/thermalmgt1_t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7434" cy="671875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p:cNvGrpSpPr/>
          <p:nvPr/>
        </p:nvGrpSpPr>
        <p:grpSpPr>
          <a:xfrm>
            <a:off x="7064828" y="193674"/>
            <a:ext cx="3143250" cy="1825990"/>
            <a:chOff x="7064828" y="193674"/>
            <a:chExt cx="3143250" cy="1825990"/>
          </a:xfrm>
        </p:grpSpPr>
        <p:graphicFrame>
          <p:nvGraphicFramePr>
            <p:cNvPr id="3" name="Oggetto 2"/>
            <p:cNvGraphicFramePr>
              <a:graphicFrameLocks noChangeAspect="1"/>
            </p:cNvGraphicFramePr>
            <p:nvPr>
              <p:extLst>
                <p:ext uri="{D42A27DB-BD31-4B8C-83A1-F6EECF244321}">
                  <p14:modId xmlns:p14="http://schemas.microsoft.com/office/powerpoint/2010/main" val="284907852"/>
                </p:ext>
              </p:extLst>
            </p:nvPr>
          </p:nvGraphicFramePr>
          <p:xfrm>
            <a:off x="7064828" y="193674"/>
            <a:ext cx="3143250" cy="1495425"/>
          </p:xfrm>
          <a:graphic>
            <a:graphicData uri="http://schemas.openxmlformats.org/presentationml/2006/ole">
              <mc:AlternateContent xmlns:mc="http://schemas.openxmlformats.org/markup-compatibility/2006">
                <mc:Choice xmlns:v="urn:schemas-microsoft-com:vml" Requires="v">
                  <p:oleObj spid="_x0000_s17443" name="Equazione" r:id="rId4" imgW="774364" imgH="368140" progId="Equation.3">
                    <p:embed/>
                  </p:oleObj>
                </mc:Choice>
                <mc:Fallback>
                  <p:oleObj name="Equazione" r:id="rId4" imgW="774364" imgH="3681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828" y="193674"/>
                          <a:ext cx="3143250" cy="149542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cxnSp>
          <p:nvCxnSpPr>
            <p:cNvPr id="4" name="Connettore 2 3"/>
            <p:cNvCxnSpPr/>
            <p:nvPr/>
          </p:nvCxnSpPr>
          <p:spPr>
            <a:xfrm flipH="1">
              <a:off x="7518400" y="1235892"/>
              <a:ext cx="14514" cy="783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CasellaDiTesto 5"/>
          <p:cNvSpPr txBox="1"/>
          <p:nvPr/>
        </p:nvSpPr>
        <p:spPr>
          <a:xfrm>
            <a:off x="7064828" y="2020355"/>
            <a:ext cx="1440873" cy="523220"/>
          </a:xfrm>
          <a:prstGeom prst="rect">
            <a:avLst/>
          </a:prstGeom>
          <a:noFill/>
        </p:spPr>
        <p:txBody>
          <a:bodyPr wrap="square" rtlCol="0">
            <a:spAutoFit/>
          </a:bodyPr>
          <a:lstStyle/>
          <a:p>
            <a:r>
              <a:rPr lang="it-IT" sz="2800" dirty="0">
                <a:latin typeface="Comic Sans MS" panose="030F0702030302020204" pitchFamily="66" charset="0"/>
                <a:sym typeface="Symbol" panose="05050102010706020507" pitchFamily="18" charset="2"/>
              </a:rPr>
              <a:t>t1/k</a:t>
            </a:r>
            <a:endParaRPr lang="it-IT" sz="2800" dirty="0">
              <a:latin typeface="Comic Sans MS" panose="030F0702030302020204" pitchFamily="66" charset="0"/>
            </a:endParaRPr>
          </a:p>
        </p:txBody>
      </p:sp>
      <p:sp>
        <p:nvSpPr>
          <p:cNvPr id="5" name="CasellaDiTesto 4"/>
          <p:cNvSpPr txBox="1"/>
          <p:nvPr/>
        </p:nvSpPr>
        <p:spPr>
          <a:xfrm>
            <a:off x="5494221" y="2672461"/>
            <a:ext cx="6654566" cy="1569660"/>
          </a:xfrm>
          <a:prstGeom prst="rect">
            <a:avLst/>
          </a:prstGeom>
          <a:noFill/>
        </p:spPr>
        <p:txBody>
          <a:bodyPr wrap="square" rtlCol="0">
            <a:spAutoFit/>
          </a:bodyPr>
          <a:lstStyle/>
          <a:p>
            <a:r>
              <a:rPr lang="en-US" sz="2400" dirty="0">
                <a:latin typeface="Comic Sans MS" panose="030F0702030302020204" pitchFamily="66" charset="0"/>
              </a:rPr>
              <a:t> A high coefficient means heat moves very quickly-&gt; </a:t>
            </a:r>
            <a:r>
              <a:rPr lang="en-US" sz="2400" u="sng" dirty="0">
                <a:latin typeface="Comic Sans MS" panose="030F0702030302020204" pitchFamily="66" charset="0"/>
              </a:rPr>
              <a:t>thermal conductors</a:t>
            </a:r>
            <a:r>
              <a:rPr lang="en-US" sz="2400" dirty="0">
                <a:latin typeface="Comic Sans MS" panose="030F0702030302020204" pitchFamily="66" charset="0"/>
              </a:rPr>
              <a:t>; a low coefficient means heat moves very slowly -&gt;</a:t>
            </a:r>
            <a:r>
              <a:rPr lang="en-US" sz="2400" u="sng" dirty="0">
                <a:latin typeface="Comic Sans MS" panose="030F0702030302020204" pitchFamily="66" charset="0"/>
              </a:rPr>
              <a:t>thermal insulators</a:t>
            </a:r>
            <a:endParaRPr lang="it-IT" sz="2400" u="sng" dirty="0">
              <a:latin typeface="Comic Sans MS" panose="030F0702030302020204" pitchFamily="66" charset="0"/>
            </a:endParaRPr>
          </a:p>
        </p:txBody>
      </p:sp>
      <p:sp>
        <p:nvSpPr>
          <p:cNvPr id="7" name="Rettangolo 6"/>
          <p:cNvSpPr/>
          <p:nvPr/>
        </p:nvSpPr>
        <p:spPr>
          <a:xfrm>
            <a:off x="5494221" y="4242121"/>
            <a:ext cx="6654566" cy="2308324"/>
          </a:xfrm>
          <a:prstGeom prst="rect">
            <a:avLst/>
          </a:prstGeom>
        </p:spPr>
        <p:txBody>
          <a:bodyPr wrap="square">
            <a:spAutoFit/>
          </a:bodyPr>
          <a:lstStyle/>
          <a:p>
            <a:r>
              <a:rPr lang="en-US" sz="2400" dirty="0">
                <a:latin typeface="Comic Sans MS" panose="030F0702030302020204" pitchFamily="66" charset="0"/>
              </a:rPr>
              <a:t>For metals the thermal conductivity is quite high, and those metals which are the best electrical conductors are also the best thermal conductors. Heat and electrical transport both involve the free electrons in the metal. </a:t>
            </a:r>
            <a:endParaRPr lang="it-IT" sz="2400" dirty="0">
              <a:latin typeface="Comic Sans MS" panose="030F0702030302020204" pitchFamily="66" charset="0"/>
            </a:endParaRPr>
          </a:p>
        </p:txBody>
      </p:sp>
    </p:spTree>
    <p:extLst>
      <p:ext uri="{BB962C8B-B14F-4D97-AF65-F5344CB8AC3E}">
        <p14:creationId xmlns:p14="http://schemas.microsoft.com/office/powerpoint/2010/main" val="29152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37741" y="2290772"/>
            <a:ext cx="7994071" cy="584775"/>
          </a:xfrm>
          <a:prstGeom prst="rect">
            <a:avLst/>
          </a:prstGeom>
          <a:noFill/>
          <a:scene3d>
            <a:camera prst="orthographicFront"/>
            <a:lightRig rig="threePt" dir="t"/>
          </a:scene3d>
          <a:sp3d>
            <a:bevelT prst="relaxedInset"/>
          </a:sp3d>
        </p:spPr>
        <p:txBody>
          <a:bodyPr wrap="square" rtlCol="0">
            <a:spAutoFit/>
          </a:bodyPr>
          <a:lstStyle/>
          <a:p>
            <a:r>
              <a:rPr lang="it-IT" sz="3200" b="1" dirty="0">
                <a:solidFill>
                  <a:srgbClr val="FF0000"/>
                </a:solidFill>
                <a:latin typeface="Comic Sans MS" panose="030F0702030302020204" pitchFamily="66" charset="0"/>
              </a:rPr>
              <a:t>CONVECTION HEAT TRANSFER</a:t>
            </a:r>
          </a:p>
        </p:txBody>
      </p:sp>
      <p:sp>
        <p:nvSpPr>
          <p:cNvPr id="3" name="CasellaDiTesto 2"/>
          <p:cNvSpPr txBox="1"/>
          <p:nvPr/>
        </p:nvSpPr>
        <p:spPr>
          <a:xfrm>
            <a:off x="232228" y="2875547"/>
            <a:ext cx="11292115" cy="3785652"/>
          </a:xfrm>
          <a:prstGeom prst="rect">
            <a:avLst/>
          </a:prstGeom>
          <a:noFill/>
        </p:spPr>
        <p:txBody>
          <a:bodyPr wrap="square" rtlCol="0">
            <a:spAutoFit/>
          </a:bodyPr>
          <a:lstStyle/>
          <a:p>
            <a:r>
              <a:rPr lang="it-IT" sz="2400" dirty="0" err="1">
                <a:latin typeface="Comic Sans MS" panose="030F0702030302020204" pitchFamily="66" charset="0"/>
              </a:rPr>
              <a:t>Convection</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a:t>
            </a:r>
            <a:r>
              <a:rPr lang="it-IT" sz="2400" dirty="0" err="1">
                <a:latin typeface="Comic Sans MS" panose="030F0702030302020204" pitchFamily="66" charset="0"/>
              </a:rPr>
              <a:t>tranfer</a:t>
            </a:r>
            <a:r>
              <a:rPr lang="it-IT" sz="2400" dirty="0">
                <a:latin typeface="Comic Sans MS" panose="030F0702030302020204" pitchFamily="66" charset="0"/>
              </a:rPr>
              <a:t> </a:t>
            </a:r>
            <a:r>
              <a:rPr lang="it-IT" sz="2400" dirty="0" err="1">
                <a:latin typeface="Comic Sans MS" panose="030F0702030302020204" pitchFamily="66" charset="0"/>
              </a:rPr>
              <a:t>occurs</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a:t>
            </a:r>
            <a:r>
              <a:rPr lang="it-IT" sz="2400" dirty="0" err="1">
                <a:latin typeface="Comic Sans MS" panose="030F0702030302020204" pitchFamily="66" charset="0"/>
              </a:rPr>
              <a:t>there</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a ………………… in temperature </a:t>
            </a:r>
            <a:r>
              <a:rPr lang="it-IT" sz="2400" dirty="0" err="1">
                <a:latin typeface="Comic Sans MS" panose="030F0702030302020204" pitchFamily="66" charset="0"/>
              </a:rPr>
              <a:t>between</a:t>
            </a:r>
            <a:r>
              <a:rPr lang="it-IT" sz="2400" dirty="0">
                <a:latin typeface="Comic Sans MS" panose="030F0702030302020204" pitchFamily="66" charset="0"/>
              </a:rPr>
              <a:t> a </a:t>
            </a:r>
            <a:r>
              <a:rPr lang="it-IT" sz="2400" dirty="0" err="1">
                <a:latin typeface="Comic Sans MS" panose="030F0702030302020204" pitchFamily="66" charset="0"/>
              </a:rPr>
              <a:t>fluid</a:t>
            </a:r>
            <a:r>
              <a:rPr lang="it-IT" sz="2400" dirty="0">
                <a:latin typeface="Comic Sans MS" panose="030F0702030302020204" pitchFamily="66" charset="0"/>
              </a:rPr>
              <a:t> in </a:t>
            </a:r>
            <a:r>
              <a:rPr lang="it-IT" sz="2400" dirty="0" err="1">
                <a:latin typeface="Comic Sans MS" panose="030F0702030302020204" pitchFamily="66" charset="0"/>
              </a:rPr>
              <a:t>motion</a:t>
            </a:r>
            <a:r>
              <a:rPr lang="it-IT" sz="2400" dirty="0">
                <a:latin typeface="Comic Sans MS" panose="030F0702030302020204" pitchFamily="66" charset="0"/>
              </a:rPr>
              <a:t> an a </a:t>
            </a:r>
            <a:r>
              <a:rPr lang="it-IT" sz="2400" dirty="0" err="1">
                <a:latin typeface="Comic Sans MS" panose="030F0702030302020204" pitchFamily="66" charset="0"/>
              </a:rPr>
              <a:t>bounding</a:t>
            </a:r>
            <a:r>
              <a:rPr lang="it-IT" sz="2400" dirty="0">
                <a:latin typeface="Comic Sans MS" panose="030F0702030302020204" pitchFamily="66" charset="0"/>
              </a:rPr>
              <a:t> </a:t>
            </a:r>
            <a:r>
              <a:rPr lang="it-IT" sz="2400" dirty="0" err="1">
                <a:latin typeface="Comic Sans MS" panose="030F0702030302020204" pitchFamily="66" charset="0"/>
              </a:rPr>
              <a:t>surface</a:t>
            </a:r>
            <a:r>
              <a:rPr lang="it-IT" sz="2400" dirty="0">
                <a:latin typeface="Comic Sans MS" panose="030F0702030302020204" pitchFamily="66" charset="0"/>
              </a:rPr>
              <a:t>. </a:t>
            </a:r>
            <a:r>
              <a:rPr lang="it-IT" sz="2400" dirty="0" err="1">
                <a:latin typeface="Comic Sans MS" panose="030F0702030302020204" pitchFamily="66" charset="0"/>
              </a:rPr>
              <a:t>This</a:t>
            </a:r>
            <a:r>
              <a:rPr lang="it-IT" sz="2400" dirty="0">
                <a:latin typeface="Comic Sans MS" panose="030F0702030302020204" pitchFamily="66" charset="0"/>
              </a:rPr>
              <a:t> </a:t>
            </a:r>
            <a:r>
              <a:rPr lang="it-IT" sz="2400" dirty="0" err="1">
                <a:latin typeface="Comic Sans MS" panose="030F0702030302020204" pitchFamily="66" charset="0"/>
              </a:rPr>
              <a:t>fluid</a:t>
            </a:r>
            <a:r>
              <a:rPr lang="it-IT" sz="2400" dirty="0">
                <a:latin typeface="Comic Sans MS" panose="030F0702030302020204" pitchFamily="66" charset="0"/>
              </a:rPr>
              <a:t> </a:t>
            </a:r>
            <a:r>
              <a:rPr lang="it-IT" sz="2400" dirty="0" err="1">
                <a:latin typeface="Comic Sans MS" panose="030F0702030302020204" pitchFamily="66" charset="0"/>
              </a:rPr>
              <a:t>motion</a:t>
            </a:r>
            <a:r>
              <a:rPr lang="it-IT" sz="2400" dirty="0">
                <a:latin typeface="Comic Sans MS" panose="030F0702030302020204" pitchFamily="66" charset="0"/>
              </a:rPr>
              <a:t> </a:t>
            </a:r>
            <a:r>
              <a:rPr lang="it-IT" sz="2400" dirty="0" err="1">
                <a:latin typeface="Comic Sans MS" panose="030F0702030302020204" pitchFamily="66" charset="0"/>
              </a:rPr>
              <a:t>consists</a:t>
            </a:r>
            <a:r>
              <a:rPr lang="it-IT" sz="2400" dirty="0">
                <a:latin typeface="Comic Sans MS" panose="030F0702030302020204" pitchFamily="66" charset="0"/>
              </a:rPr>
              <a:t> of a large </a:t>
            </a:r>
            <a:r>
              <a:rPr lang="it-IT" sz="2400" dirty="0" err="1">
                <a:latin typeface="Comic Sans MS" panose="030F0702030302020204" pitchFamily="66" charset="0"/>
              </a:rPr>
              <a:t>number</a:t>
            </a:r>
            <a:r>
              <a:rPr lang="it-IT" sz="2400" dirty="0">
                <a:latin typeface="Comic Sans MS" panose="030F0702030302020204" pitchFamily="66" charset="0"/>
              </a:rPr>
              <a:t> of ……………………… </a:t>
            </a:r>
            <a:r>
              <a:rPr lang="it-IT" sz="2400" dirty="0" err="1">
                <a:latin typeface="Comic Sans MS" panose="030F0702030302020204" pitchFamily="66" charset="0"/>
              </a:rPr>
              <a:t>moving</a:t>
            </a:r>
            <a:r>
              <a:rPr lang="it-IT" sz="2400" dirty="0">
                <a:latin typeface="Comic Sans MS" panose="030F0702030302020204" pitchFamily="66" charset="0"/>
              </a:rPr>
              <a:t> </a:t>
            </a:r>
            <a:r>
              <a:rPr lang="it-IT" sz="2400" dirty="0" err="1">
                <a:latin typeface="Comic Sans MS" panose="030F0702030302020204" pitchFamily="66" charset="0"/>
              </a:rPr>
              <a:t>collectively</a:t>
            </a:r>
            <a:r>
              <a:rPr lang="it-IT" sz="2400" dirty="0">
                <a:latin typeface="Comic Sans MS" panose="030F0702030302020204" pitchFamily="66" charset="0"/>
              </a:rPr>
              <a:t> or </a:t>
            </a:r>
            <a:r>
              <a:rPr lang="it-IT" sz="2400" dirty="0" err="1">
                <a:latin typeface="Comic Sans MS" panose="030F0702030302020204" pitchFamily="66" charset="0"/>
              </a:rPr>
              <a:t>as</a:t>
            </a:r>
            <a:r>
              <a:rPr lang="it-IT" sz="2400" dirty="0">
                <a:latin typeface="Comic Sans MS" panose="030F0702030302020204" pitchFamily="66" charset="0"/>
              </a:rPr>
              <a:t> </a:t>
            </a:r>
            <a:r>
              <a:rPr lang="it-IT" sz="2400" dirty="0" err="1">
                <a:latin typeface="Comic Sans MS" panose="030F0702030302020204" pitchFamily="66" charset="0"/>
              </a:rPr>
              <a:t>aggregates</a:t>
            </a:r>
            <a:r>
              <a:rPr lang="it-IT" sz="2400" dirty="0">
                <a:latin typeface="Comic Sans MS" panose="030F0702030302020204" pitchFamily="66" charset="0"/>
              </a:rPr>
              <a:t> (i.e. in bulk </a:t>
            </a:r>
            <a:r>
              <a:rPr lang="it-IT" sz="2400" dirty="0" err="1">
                <a:latin typeface="Comic Sans MS" panose="030F0702030302020204" pitchFamily="66" charset="0"/>
              </a:rPr>
              <a:t>motion</a:t>
            </a:r>
            <a:r>
              <a:rPr lang="it-IT" sz="2400" dirty="0">
                <a:latin typeface="Comic Sans MS" panose="030F0702030302020204" pitchFamily="66" charset="0"/>
              </a:rPr>
              <a:t>).</a:t>
            </a:r>
          </a:p>
          <a:p>
            <a:r>
              <a:rPr lang="it-IT" sz="2400" dirty="0" err="1">
                <a:latin typeface="Comic Sans MS" panose="030F0702030302020204" pitchFamily="66" charset="0"/>
              </a:rPr>
              <a:t>Convection</a:t>
            </a:r>
            <a:r>
              <a:rPr lang="it-IT" sz="2400" dirty="0">
                <a:latin typeface="Comic Sans MS" panose="030F0702030302020204" pitchFamily="66" charset="0"/>
              </a:rPr>
              <a:t> </a:t>
            </a:r>
            <a:r>
              <a:rPr lang="it-IT" sz="2400" dirty="0" err="1">
                <a:latin typeface="Comic Sans MS" panose="030F0702030302020204" pitchFamily="66" charset="0"/>
              </a:rPr>
              <a:t>heat</a:t>
            </a:r>
            <a:r>
              <a:rPr lang="it-IT" sz="2400" dirty="0">
                <a:latin typeface="Comic Sans MS" panose="030F0702030302020204" pitchFamily="66" charset="0"/>
              </a:rPr>
              <a:t> transfer </a:t>
            </a:r>
            <a:r>
              <a:rPr lang="it-IT" sz="2400" dirty="0" err="1">
                <a:latin typeface="Comic Sans MS" panose="030F0702030302020204" pitchFamily="66" charset="0"/>
              </a:rPr>
              <a:t>may</a:t>
            </a:r>
            <a:r>
              <a:rPr lang="it-IT" sz="2400" dirty="0">
                <a:latin typeface="Comic Sans MS" panose="030F0702030302020204" pitchFamily="66" charset="0"/>
              </a:rPr>
              <a:t> be </a:t>
            </a:r>
            <a:r>
              <a:rPr lang="it-IT" sz="2400" dirty="0" err="1">
                <a:latin typeface="Comic Sans MS" panose="030F0702030302020204" pitchFamily="66" charset="0"/>
              </a:rPr>
              <a:t>classified</a:t>
            </a:r>
            <a:r>
              <a:rPr lang="it-IT" sz="2400" dirty="0">
                <a:latin typeface="Comic Sans MS" panose="030F0702030302020204" pitchFamily="66" charset="0"/>
              </a:rPr>
              <a:t> </a:t>
            </a:r>
            <a:r>
              <a:rPr lang="it-IT" sz="2400" dirty="0" err="1">
                <a:latin typeface="Comic Sans MS" panose="030F0702030302020204" pitchFamily="66" charset="0"/>
              </a:rPr>
              <a:t>according</a:t>
            </a:r>
            <a:r>
              <a:rPr lang="it-IT" sz="2400" dirty="0">
                <a:latin typeface="Comic Sans MS" panose="030F0702030302020204" pitchFamily="66" charset="0"/>
              </a:rPr>
              <a:t> to the nature of the </a:t>
            </a:r>
            <a:r>
              <a:rPr lang="it-IT" sz="2400" dirty="0" err="1">
                <a:latin typeface="Comic Sans MS" panose="030F0702030302020204" pitchFamily="66" charset="0"/>
              </a:rPr>
              <a:t>fluid</a:t>
            </a:r>
            <a:r>
              <a:rPr lang="it-IT" sz="2400" dirty="0">
                <a:latin typeface="Comic Sans MS" panose="030F0702030302020204" pitchFamily="66" charset="0"/>
              </a:rPr>
              <a:t> flow.  </a:t>
            </a:r>
          </a:p>
          <a:p>
            <a:r>
              <a:rPr lang="it-IT" sz="2400" b="1" dirty="0" err="1">
                <a:latin typeface="Comic Sans MS" panose="030F0702030302020204" pitchFamily="66" charset="0"/>
              </a:rPr>
              <a:t>Forced</a:t>
            </a:r>
            <a:r>
              <a:rPr lang="it-IT" sz="2400" b="1" dirty="0">
                <a:latin typeface="Comic Sans MS" panose="030F0702030302020204" pitchFamily="66" charset="0"/>
              </a:rPr>
              <a:t> </a:t>
            </a:r>
            <a:r>
              <a:rPr lang="it-IT" sz="2400" b="1" dirty="0" err="1">
                <a:latin typeface="Comic Sans MS" panose="030F0702030302020204" pitchFamily="66" charset="0"/>
              </a:rPr>
              <a:t>convection</a:t>
            </a:r>
            <a:r>
              <a:rPr lang="it-IT" sz="2400" b="1" dirty="0">
                <a:latin typeface="Comic Sans MS" panose="030F0702030302020204" pitchFamily="66" charset="0"/>
              </a:rPr>
              <a:t> </a:t>
            </a:r>
            <a:r>
              <a:rPr lang="it-IT" sz="2400" dirty="0" err="1">
                <a:latin typeface="Comic Sans MS" panose="030F0702030302020204" pitchFamily="66" charset="0"/>
              </a:rPr>
              <a:t>happens</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the </a:t>
            </a:r>
            <a:r>
              <a:rPr lang="it-IT" sz="2400" dirty="0" err="1">
                <a:latin typeface="Comic Sans MS" panose="030F0702030302020204" pitchFamily="66" charset="0"/>
              </a:rPr>
              <a:t>fluid</a:t>
            </a:r>
            <a:r>
              <a:rPr lang="it-IT" sz="2400" dirty="0">
                <a:latin typeface="Comic Sans MS" panose="030F0702030302020204" pitchFamily="66" charset="0"/>
              </a:rPr>
              <a:t> flow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caused</a:t>
            </a:r>
            <a:r>
              <a:rPr lang="it-IT" sz="2400" dirty="0">
                <a:latin typeface="Comic Sans MS" panose="030F0702030302020204" pitchFamily="66" charset="0"/>
              </a:rPr>
              <a:t> by ……………………… </a:t>
            </a:r>
            <a:r>
              <a:rPr lang="it-IT" sz="2400" dirty="0" err="1">
                <a:latin typeface="Comic Sans MS" panose="030F0702030302020204" pitchFamily="66" charset="0"/>
              </a:rPr>
              <a:t>means</a:t>
            </a:r>
            <a:r>
              <a:rPr lang="it-IT" sz="2400" dirty="0">
                <a:latin typeface="Comic Sans MS" panose="030F0702030302020204" pitchFamily="66" charset="0"/>
              </a:rPr>
              <a:t>, </a:t>
            </a:r>
            <a:r>
              <a:rPr lang="it-IT" sz="2400" dirty="0" err="1">
                <a:latin typeface="Comic Sans MS" panose="030F0702030302020204" pitchFamily="66" charset="0"/>
              </a:rPr>
              <a:t>such</a:t>
            </a:r>
            <a:r>
              <a:rPr lang="it-IT" sz="2400" dirty="0">
                <a:latin typeface="Comic Sans MS" panose="030F0702030302020204" pitchFamily="66" charset="0"/>
              </a:rPr>
              <a:t> </a:t>
            </a:r>
            <a:r>
              <a:rPr lang="it-IT" sz="2400" dirty="0" err="1">
                <a:latin typeface="Comic Sans MS" panose="030F0702030302020204" pitchFamily="66" charset="0"/>
              </a:rPr>
              <a:t>as</a:t>
            </a:r>
            <a:r>
              <a:rPr lang="it-IT" sz="2400" dirty="0">
                <a:latin typeface="Comic Sans MS" panose="030F0702030302020204" pitchFamily="66" charset="0"/>
              </a:rPr>
              <a:t> a fan, a </a:t>
            </a:r>
            <a:r>
              <a:rPr lang="it-IT" sz="2400" dirty="0" err="1">
                <a:latin typeface="Comic Sans MS" panose="030F0702030302020204" pitchFamily="66" charset="0"/>
              </a:rPr>
              <a:t>pump</a:t>
            </a:r>
            <a:r>
              <a:rPr lang="it-IT" sz="2400" dirty="0">
                <a:latin typeface="Comic Sans MS" panose="030F0702030302020204" pitchFamily="66" charset="0"/>
              </a:rPr>
              <a:t>, or ……………………… </a:t>
            </a:r>
            <a:r>
              <a:rPr lang="it-IT" sz="2400" dirty="0" err="1">
                <a:latin typeface="Comic Sans MS" panose="030F0702030302020204" pitchFamily="66" charset="0"/>
              </a:rPr>
              <a:t>winds</a:t>
            </a:r>
            <a:r>
              <a:rPr lang="it-IT" sz="2400" dirty="0">
                <a:latin typeface="Comic Sans MS" panose="030F0702030302020204" pitchFamily="66" charset="0"/>
              </a:rPr>
              <a:t>. For </a:t>
            </a:r>
            <a:r>
              <a:rPr lang="it-IT" sz="2400" dirty="0" err="1">
                <a:latin typeface="Comic Sans MS" panose="030F0702030302020204" pitchFamily="66" charset="0"/>
              </a:rPr>
              <a:t>example</a:t>
            </a:r>
            <a:r>
              <a:rPr lang="it-IT" sz="2400" dirty="0">
                <a:latin typeface="Comic Sans MS" panose="030F0702030302020204" pitchFamily="66" charset="0"/>
              </a:rPr>
              <a:t>, a fan can be </a:t>
            </a:r>
            <a:r>
              <a:rPr lang="it-IT" sz="2400" dirty="0" err="1">
                <a:latin typeface="Comic Sans MS" panose="030F0702030302020204" pitchFamily="66" charset="0"/>
              </a:rPr>
              <a:t>used</a:t>
            </a:r>
            <a:r>
              <a:rPr lang="it-IT" sz="2400" dirty="0">
                <a:latin typeface="Comic Sans MS" panose="030F0702030302020204" pitchFamily="66" charset="0"/>
              </a:rPr>
              <a:t> to </a:t>
            </a:r>
            <a:r>
              <a:rPr lang="it-IT" sz="2400" dirty="0" err="1">
                <a:latin typeface="Comic Sans MS" panose="030F0702030302020204" pitchFamily="66" charset="0"/>
              </a:rPr>
              <a:t>provide</a:t>
            </a:r>
            <a:r>
              <a:rPr lang="it-IT" sz="2400" dirty="0">
                <a:latin typeface="Comic Sans MS" panose="030F0702030302020204" pitchFamily="66" charset="0"/>
              </a:rPr>
              <a:t> </a:t>
            </a:r>
            <a:r>
              <a:rPr lang="it-IT" sz="2400" dirty="0" err="1">
                <a:latin typeface="Comic Sans MS" panose="030F0702030302020204" pitchFamily="66" charset="0"/>
              </a:rPr>
              <a:t>forced</a:t>
            </a:r>
            <a:r>
              <a:rPr lang="it-IT" sz="2400" dirty="0">
                <a:latin typeface="Comic Sans MS" panose="030F0702030302020204" pitchFamily="66" charset="0"/>
              </a:rPr>
              <a:t> </a:t>
            </a:r>
            <a:r>
              <a:rPr lang="it-IT" sz="2400" dirty="0" err="1">
                <a:latin typeface="Comic Sans MS" panose="030F0702030302020204" pitchFamily="66" charset="0"/>
              </a:rPr>
              <a:t>convection</a:t>
            </a:r>
            <a:r>
              <a:rPr lang="it-IT" sz="2400" dirty="0">
                <a:latin typeface="Comic Sans MS" panose="030F0702030302020204" pitchFamily="66" charset="0"/>
              </a:rPr>
              <a:t> air-</a:t>
            </a:r>
            <a:r>
              <a:rPr lang="it-IT" sz="2400" dirty="0" err="1">
                <a:latin typeface="Comic Sans MS" panose="030F0702030302020204" pitchFamily="66" charset="0"/>
              </a:rPr>
              <a:t>cooling</a:t>
            </a:r>
            <a:r>
              <a:rPr lang="it-IT" sz="2400" dirty="0">
                <a:latin typeface="Comic Sans MS" panose="030F0702030302020204" pitchFamily="66" charset="0"/>
              </a:rPr>
              <a:t> for hot </a:t>
            </a:r>
            <a:r>
              <a:rPr lang="it-IT" sz="2400" dirty="0" err="1">
                <a:latin typeface="Comic Sans MS" panose="030F0702030302020204" pitchFamily="66" charset="0"/>
              </a:rPr>
              <a:t>electrical</a:t>
            </a:r>
            <a:r>
              <a:rPr lang="it-IT" sz="2400" dirty="0">
                <a:latin typeface="Comic Sans MS" panose="030F0702030302020204" pitchFamily="66" charset="0"/>
              </a:rPr>
              <a:t>……………….. on a </a:t>
            </a:r>
            <a:r>
              <a:rPr lang="it-IT" sz="2400" dirty="0" err="1">
                <a:latin typeface="Comic Sans MS" panose="030F0702030302020204" pitchFamily="66" charset="0"/>
              </a:rPr>
              <a:t>stack</a:t>
            </a:r>
            <a:r>
              <a:rPr lang="it-IT" sz="2400" dirty="0">
                <a:latin typeface="Comic Sans MS" panose="030F0702030302020204" pitchFamily="66" charset="0"/>
              </a:rPr>
              <a:t> of </a:t>
            </a:r>
            <a:r>
              <a:rPr lang="it-IT" sz="2400" dirty="0" err="1">
                <a:latin typeface="Comic Sans MS" panose="030F0702030302020204" pitchFamily="66" charset="0"/>
              </a:rPr>
              <a:t>circuit</a:t>
            </a:r>
            <a:r>
              <a:rPr lang="it-IT" sz="2400" dirty="0">
                <a:latin typeface="Comic Sans MS" panose="030F0702030302020204" pitchFamily="66" charset="0"/>
              </a:rPr>
              <a:t> …………….. in a computer.</a:t>
            </a:r>
          </a:p>
        </p:txBody>
      </p:sp>
      <p:pic>
        <p:nvPicPr>
          <p:cNvPr id="4" name="Immagine 3"/>
          <p:cNvPicPr>
            <a:picLocks noChangeAspect="1"/>
          </p:cNvPicPr>
          <p:nvPr/>
        </p:nvPicPr>
        <p:blipFill>
          <a:blip r:embed="rId2"/>
          <a:stretch>
            <a:fillRect/>
          </a:stretch>
        </p:blipFill>
        <p:spPr>
          <a:xfrm>
            <a:off x="4077925" y="190094"/>
            <a:ext cx="4023709" cy="1121761"/>
          </a:xfrm>
          <a:prstGeom prst="rect">
            <a:avLst/>
          </a:prstGeom>
        </p:spPr>
      </p:pic>
      <p:sp>
        <p:nvSpPr>
          <p:cNvPr id="5" name="CasellaDiTesto 4"/>
          <p:cNvSpPr txBox="1"/>
          <p:nvPr/>
        </p:nvSpPr>
        <p:spPr>
          <a:xfrm>
            <a:off x="232228" y="1311855"/>
            <a:ext cx="11858172" cy="707886"/>
          </a:xfrm>
          <a:prstGeom prst="rect">
            <a:avLst/>
          </a:prstGeom>
          <a:noFill/>
        </p:spPr>
        <p:txBody>
          <a:bodyPr wrap="square" rtlCol="0">
            <a:spAutoFit/>
          </a:bodyPr>
          <a:lstStyle/>
          <a:p>
            <a:r>
              <a:rPr lang="it-IT" sz="2000" dirty="0" err="1">
                <a:solidFill>
                  <a:srgbClr val="00B0F0"/>
                </a:solidFill>
                <a:latin typeface="Comic Sans MS" panose="030F0702030302020204" pitchFamily="66" charset="0"/>
              </a:rPr>
              <a:t>Boards</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molecules</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vertical</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difference</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components</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caused</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lighter</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contact</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atmospheric</a:t>
            </a:r>
            <a:r>
              <a:rPr lang="it-IT" sz="2000" dirty="0">
                <a:solidFill>
                  <a:srgbClr val="00B0F0"/>
                </a:solidFill>
                <a:latin typeface="Comic Sans MS" panose="030F0702030302020204" pitchFamily="66" charset="0"/>
              </a:rPr>
              <a:t>	</a:t>
            </a:r>
            <a:r>
              <a:rPr lang="it-IT" sz="2000" dirty="0" err="1">
                <a:solidFill>
                  <a:srgbClr val="00B0F0"/>
                </a:solidFill>
                <a:latin typeface="Comic Sans MS" panose="030F0702030302020204" pitchFamily="66" charset="0"/>
              </a:rPr>
              <a:t>external</a:t>
            </a:r>
            <a:r>
              <a:rPr lang="it-IT" sz="2000" dirty="0">
                <a:solidFill>
                  <a:srgbClr val="00B0F0"/>
                </a:solidFill>
                <a:latin typeface="Comic Sans MS" panose="030F0702030302020204" pitchFamily="66" charset="0"/>
              </a:rPr>
              <a:t>	</a:t>
            </a:r>
          </a:p>
        </p:txBody>
      </p:sp>
      <p:pic>
        <p:nvPicPr>
          <p:cNvPr id="6" name="Immagine 5">
            <a:hlinkClick r:id="rId3" action="ppaction://hlinkfile"/>
          </p:cNvPr>
          <p:cNvPicPr>
            <a:picLocks noChangeAspect="1"/>
          </p:cNvPicPr>
          <p:nvPr/>
        </p:nvPicPr>
        <p:blipFill>
          <a:blip r:embed="rId4"/>
          <a:stretch>
            <a:fillRect/>
          </a:stretch>
        </p:blipFill>
        <p:spPr>
          <a:xfrm>
            <a:off x="10865918" y="263251"/>
            <a:ext cx="658425" cy="975445"/>
          </a:xfrm>
          <a:prstGeom prst="rect">
            <a:avLst/>
          </a:prstGeom>
        </p:spPr>
      </p:pic>
      <p:sp>
        <p:nvSpPr>
          <p:cNvPr id="7" name="CasellaDiTesto 6"/>
          <p:cNvSpPr txBox="1"/>
          <p:nvPr/>
        </p:nvSpPr>
        <p:spPr>
          <a:xfrm>
            <a:off x="7131816" y="2875547"/>
            <a:ext cx="1440873"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difference</a:t>
            </a:r>
            <a:endParaRPr lang="it-IT" dirty="0"/>
          </a:p>
        </p:txBody>
      </p:sp>
      <p:sp>
        <p:nvSpPr>
          <p:cNvPr id="8" name="CasellaDiTesto 7"/>
          <p:cNvSpPr txBox="1"/>
          <p:nvPr/>
        </p:nvSpPr>
        <p:spPr>
          <a:xfrm>
            <a:off x="3144980" y="3630916"/>
            <a:ext cx="1205346"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molecules</a:t>
            </a:r>
            <a:endParaRPr lang="it-IT" dirty="0"/>
          </a:p>
        </p:txBody>
      </p:sp>
      <p:sp>
        <p:nvSpPr>
          <p:cNvPr id="9" name="CasellaDiTesto 8"/>
          <p:cNvSpPr txBox="1"/>
          <p:nvPr/>
        </p:nvSpPr>
        <p:spPr>
          <a:xfrm>
            <a:off x="9047018" y="5064059"/>
            <a:ext cx="1205345"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external</a:t>
            </a:r>
            <a:endParaRPr lang="it-IT" dirty="0"/>
          </a:p>
        </p:txBody>
      </p:sp>
      <p:sp>
        <p:nvSpPr>
          <p:cNvPr id="10" name="CasellaDiTesto 9"/>
          <p:cNvSpPr txBox="1"/>
          <p:nvPr/>
        </p:nvSpPr>
        <p:spPr>
          <a:xfrm>
            <a:off x="5060866" y="5463510"/>
            <a:ext cx="1607127"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atmospheric</a:t>
            </a:r>
            <a:endParaRPr lang="it-IT" dirty="0"/>
          </a:p>
        </p:txBody>
      </p:sp>
      <p:sp>
        <p:nvSpPr>
          <p:cNvPr id="11" name="CasellaDiTesto 10"/>
          <p:cNvSpPr txBox="1"/>
          <p:nvPr/>
        </p:nvSpPr>
        <p:spPr>
          <a:xfrm>
            <a:off x="9777373" y="5833500"/>
            <a:ext cx="1554984"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components</a:t>
            </a:r>
            <a:endParaRPr lang="it-IT" dirty="0"/>
          </a:p>
        </p:txBody>
      </p:sp>
      <p:sp>
        <p:nvSpPr>
          <p:cNvPr id="12" name="CasellaDiTesto 11"/>
          <p:cNvSpPr txBox="1"/>
          <p:nvPr/>
        </p:nvSpPr>
        <p:spPr>
          <a:xfrm>
            <a:off x="3382681" y="6202832"/>
            <a:ext cx="1081413"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boards</a:t>
            </a:r>
            <a:endParaRPr lang="it-IT" dirty="0"/>
          </a:p>
        </p:txBody>
      </p:sp>
    </p:spTree>
    <p:extLst>
      <p:ext uri="{BB962C8B-B14F-4D97-AF65-F5344CB8AC3E}">
        <p14:creationId xmlns:p14="http://schemas.microsoft.com/office/powerpoint/2010/main" val="3192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744" y="463008"/>
            <a:ext cx="8440056" cy="4893647"/>
          </a:xfrm>
          <a:prstGeom prst="rect">
            <a:avLst/>
          </a:prstGeom>
        </p:spPr>
        <p:txBody>
          <a:bodyPr wrap="square">
            <a:spAutoFit/>
          </a:bodyPr>
          <a:lstStyle/>
          <a:p>
            <a:r>
              <a:rPr lang="it-IT" sz="2400" b="1" dirty="0">
                <a:latin typeface="Comic Sans MS" panose="030F0702030302020204" pitchFamily="66" charset="0"/>
              </a:rPr>
              <a:t>Free (or </a:t>
            </a:r>
            <a:r>
              <a:rPr lang="it-IT" sz="2400" b="1" dirty="0" err="1">
                <a:latin typeface="Comic Sans MS" panose="030F0702030302020204" pitchFamily="66" charset="0"/>
              </a:rPr>
              <a:t>natural</a:t>
            </a:r>
            <a:r>
              <a:rPr lang="it-IT" sz="2400" b="1" dirty="0">
                <a:latin typeface="Comic Sans MS" panose="030F0702030302020204" pitchFamily="66" charset="0"/>
              </a:rPr>
              <a:t>) </a:t>
            </a:r>
            <a:r>
              <a:rPr lang="it-IT" sz="2400" b="1" dirty="0" err="1">
                <a:latin typeface="Comic Sans MS" panose="030F0702030302020204" pitchFamily="66" charset="0"/>
              </a:rPr>
              <a:t>convection</a:t>
            </a:r>
            <a:r>
              <a:rPr lang="it-IT" sz="2400" b="1" dirty="0">
                <a:latin typeface="Comic Sans MS" panose="030F0702030302020204" pitchFamily="66" charset="0"/>
              </a:rPr>
              <a:t> </a:t>
            </a:r>
            <a:r>
              <a:rPr lang="it-IT" sz="2400" dirty="0" err="1">
                <a:latin typeface="Comic Sans MS" panose="030F0702030302020204" pitchFamily="66" charset="0"/>
              </a:rPr>
              <a:t>happens</a:t>
            </a:r>
            <a:r>
              <a:rPr lang="it-IT" sz="2400" dirty="0">
                <a:latin typeface="Comic Sans MS" panose="030F0702030302020204" pitchFamily="66" charset="0"/>
              </a:rPr>
              <a:t> </a:t>
            </a:r>
            <a:r>
              <a:rPr lang="it-IT" sz="2400" dirty="0" err="1">
                <a:latin typeface="Comic Sans MS" panose="030F0702030302020204" pitchFamily="66" charset="0"/>
              </a:rPr>
              <a:t>when</a:t>
            </a:r>
            <a:r>
              <a:rPr lang="it-IT" sz="2400" dirty="0">
                <a:latin typeface="Comic Sans MS" panose="030F0702030302020204" pitchFamily="66" charset="0"/>
              </a:rPr>
              <a:t> the </a:t>
            </a:r>
            <a:r>
              <a:rPr lang="it-IT" sz="2400" dirty="0" err="1">
                <a:latin typeface="Comic Sans MS" panose="030F0702030302020204" pitchFamily="66" charset="0"/>
              </a:rPr>
              <a:t>fluid</a:t>
            </a:r>
            <a:r>
              <a:rPr lang="it-IT" sz="2400" dirty="0">
                <a:latin typeface="Comic Sans MS" panose="030F0702030302020204" pitchFamily="66" charset="0"/>
              </a:rPr>
              <a:t> flow </a:t>
            </a:r>
            <a:r>
              <a:rPr lang="it-IT" sz="2400" dirty="0" err="1">
                <a:latin typeface="Comic Sans MS" panose="030F0702030302020204" pitchFamily="66" charset="0"/>
              </a:rPr>
              <a:t>is</a:t>
            </a:r>
            <a:r>
              <a:rPr lang="it-IT" sz="2400" dirty="0">
                <a:latin typeface="Comic Sans MS" panose="030F0702030302020204" pitchFamily="66" charset="0"/>
              </a:rPr>
              <a:t> </a:t>
            </a:r>
            <a:r>
              <a:rPr lang="it-IT" sz="2400" dirty="0" err="1">
                <a:latin typeface="Comic Sans MS" panose="030F0702030302020204" pitchFamily="66" charset="0"/>
              </a:rPr>
              <a:t>induced</a:t>
            </a:r>
            <a:r>
              <a:rPr lang="it-IT" sz="2400" dirty="0">
                <a:latin typeface="Comic Sans MS" panose="030F0702030302020204" pitchFamily="66" charset="0"/>
              </a:rPr>
              <a:t> by </a:t>
            </a:r>
            <a:r>
              <a:rPr lang="it-IT" sz="2400" dirty="0" err="1">
                <a:latin typeface="Comic Sans MS" panose="030F0702030302020204" pitchFamily="66" charset="0"/>
              </a:rPr>
              <a:t>buoyancy</a:t>
            </a:r>
            <a:r>
              <a:rPr lang="it-IT" sz="2400" dirty="0">
                <a:latin typeface="Comic Sans MS" panose="030F0702030302020204" pitchFamily="66" charset="0"/>
              </a:rPr>
              <a:t> </a:t>
            </a:r>
            <a:r>
              <a:rPr lang="it-IT" sz="2400" dirty="0" err="1">
                <a:latin typeface="Comic Sans MS" panose="030F0702030302020204" pitchFamily="66" charset="0"/>
              </a:rPr>
              <a:t>forces</a:t>
            </a:r>
            <a:r>
              <a:rPr lang="it-IT" sz="2400" dirty="0">
                <a:latin typeface="Comic Sans MS" panose="030F0702030302020204" pitchFamily="66" charset="0"/>
              </a:rPr>
              <a:t>, </a:t>
            </a:r>
            <a:r>
              <a:rPr lang="it-IT" sz="2400" dirty="0" err="1">
                <a:latin typeface="Comic Sans MS" panose="030F0702030302020204" pitchFamily="66" charset="0"/>
              </a:rPr>
              <a:t>which</a:t>
            </a:r>
            <a:r>
              <a:rPr lang="it-IT" sz="2400" dirty="0">
                <a:latin typeface="Comic Sans MS" panose="030F0702030302020204" pitchFamily="66" charset="0"/>
              </a:rPr>
              <a:t> </a:t>
            </a:r>
            <a:r>
              <a:rPr lang="it-IT" sz="2400" dirty="0" err="1">
                <a:latin typeface="Comic Sans MS" panose="030F0702030302020204" pitchFamily="66" charset="0"/>
              </a:rPr>
              <a:t>arise</a:t>
            </a:r>
            <a:r>
              <a:rPr lang="it-IT" sz="2400" dirty="0">
                <a:latin typeface="Comic Sans MS" panose="030F0702030302020204" pitchFamily="66" charset="0"/>
              </a:rPr>
              <a:t> from </a:t>
            </a:r>
            <a:r>
              <a:rPr lang="it-IT" sz="2400" dirty="0" err="1">
                <a:latin typeface="Comic Sans MS" panose="030F0702030302020204" pitchFamily="66" charset="0"/>
              </a:rPr>
              <a:t>density</a:t>
            </a:r>
            <a:r>
              <a:rPr lang="it-IT" sz="2400" dirty="0">
                <a:latin typeface="Comic Sans MS" panose="030F0702030302020204" pitchFamily="66" charset="0"/>
              </a:rPr>
              <a:t> </a:t>
            </a:r>
            <a:r>
              <a:rPr lang="it-IT" sz="2400" dirty="0" err="1">
                <a:latin typeface="Comic Sans MS" panose="030F0702030302020204" pitchFamily="66" charset="0"/>
              </a:rPr>
              <a:t>differences</a:t>
            </a:r>
            <a:r>
              <a:rPr lang="it-IT" sz="2400" dirty="0">
                <a:latin typeface="Comic Sans MS" panose="030F0702030302020204" pitchFamily="66" charset="0"/>
              </a:rPr>
              <a:t> ……………….. by temperature </a:t>
            </a:r>
            <a:r>
              <a:rPr lang="it-IT" sz="2400" dirty="0" err="1">
                <a:latin typeface="Comic Sans MS" panose="030F0702030302020204" pitchFamily="66" charset="0"/>
              </a:rPr>
              <a:t>variations</a:t>
            </a:r>
            <a:r>
              <a:rPr lang="it-IT" sz="2400" dirty="0">
                <a:latin typeface="Comic Sans MS" panose="030F0702030302020204" pitchFamily="66" charset="0"/>
              </a:rPr>
              <a:t> in the </a:t>
            </a:r>
            <a:r>
              <a:rPr lang="it-IT" sz="2400" dirty="0" err="1">
                <a:latin typeface="Comic Sans MS" panose="030F0702030302020204" pitchFamily="66" charset="0"/>
              </a:rPr>
              <a:t>fluid</a:t>
            </a:r>
            <a:r>
              <a:rPr lang="it-IT" sz="2400" dirty="0">
                <a:latin typeface="Comic Sans MS" panose="030F0702030302020204" pitchFamily="66" charset="0"/>
              </a:rPr>
              <a:t>. </a:t>
            </a:r>
          </a:p>
          <a:p>
            <a:r>
              <a:rPr lang="it-IT" sz="2400" dirty="0">
                <a:latin typeface="Comic Sans MS" panose="030F0702030302020204" pitchFamily="66" charset="0"/>
              </a:rPr>
              <a:t>An </a:t>
            </a:r>
            <a:r>
              <a:rPr lang="it-IT" sz="2400" dirty="0" err="1">
                <a:latin typeface="Comic Sans MS" panose="030F0702030302020204" pitchFamily="66" charset="0"/>
              </a:rPr>
              <a:t>example</a:t>
            </a:r>
            <a:r>
              <a:rPr lang="it-IT" sz="2400" dirty="0">
                <a:latin typeface="Comic Sans MS" panose="030F0702030302020204" pitchFamily="66" charset="0"/>
              </a:rPr>
              <a:t> of free </a:t>
            </a:r>
            <a:r>
              <a:rPr lang="it-IT" sz="2400" dirty="0" err="1">
                <a:latin typeface="Comic Sans MS" panose="030F0702030302020204" pitchFamily="66" charset="0"/>
              </a:rPr>
              <a:t>convection</a:t>
            </a:r>
            <a:r>
              <a:rPr lang="it-IT" sz="2400" dirty="0">
                <a:latin typeface="Comic Sans MS" panose="030F0702030302020204" pitchFamily="66" charset="0"/>
              </a:rPr>
              <a:t> </a:t>
            </a:r>
            <a:r>
              <a:rPr lang="it-IT" sz="2400" dirty="0" err="1">
                <a:latin typeface="Comic Sans MS" panose="030F0702030302020204" pitchFamily="66" charset="0"/>
              </a:rPr>
              <a:t>is</a:t>
            </a:r>
            <a:r>
              <a:rPr lang="it-IT" sz="2400" dirty="0">
                <a:latin typeface="Comic Sans MS" panose="030F0702030302020204" pitchFamily="66" charset="0"/>
              </a:rPr>
              <a:t> the </a:t>
            </a:r>
            <a:r>
              <a:rPr lang="it-IT" sz="2400" dirty="0" err="1">
                <a:latin typeface="Comic Sans MS" panose="030F0702030302020204" pitchFamily="66" charset="0"/>
              </a:rPr>
              <a:t>heat</a:t>
            </a:r>
            <a:r>
              <a:rPr lang="it-IT" sz="2400" dirty="0">
                <a:latin typeface="Comic Sans MS" panose="030F0702030302020204" pitchFamily="66" charset="0"/>
              </a:rPr>
              <a:t> transfer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occurs</a:t>
            </a:r>
            <a:r>
              <a:rPr lang="it-IT" sz="2400" dirty="0">
                <a:latin typeface="Comic Sans MS" panose="030F0702030302020204" pitchFamily="66" charset="0"/>
              </a:rPr>
              <a:t> </a:t>
            </a:r>
            <a:r>
              <a:rPr lang="it-IT" sz="2400" dirty="0" err="1">
                <a:latin typeface="Comic Sans MS" panose="030F0702030302020204" pitchFamily="66" charset="0"/>
              </a:rPr>
              <a:t>at</a:t>
            </a:r>
            <a:r>
              <a:rPr lang="it-IT" sz="2400" dirty="0">
                <a:latin typeface="Comic Sans MS" panose="030F0702030302020204" pitchFamily="66" charset="0"/>
              </a:rPr>
              <a:t> home in </a:t>
            </a:r>
            <a:r>
              <a:rPr lang="it-IT" sz="2400" dirty="0" err="1">
                <a:latin typeface="Comic Sans MS" panose="030F0702030302020204" pitchFamily="66" charset="0"/>
              </a:rPr>
              <a:t>radiators</a:t>
            </a:r>
            <a:r>
              <a:rPr lang="it-IT" sz="2400" dirty="0">
                <a:latin typeface="Comic Sans MS" panose="030F0702030302020204" pitchFamily="66" charset="0"/>
              </a:rPr>
              <a:t>, </a:t>
            </a:r>
            <a:r>
              <a:rPr lang="it-IT" sz="2400" dirty="0" err="1">
                <a:latin typeface="Comic Sans MS" panose="030F0702030302020204" pitchFamily="66" charset="0"/>
              </a:rPr>
              <a:t>during</a:t>
            </a:r>
            <a:r>
              <a:rPr lang="it-IT" sz="2400" dirty="0">
                <a:latin typeface="Comic Sans MS" panose="030F0702030302020204" pitchFamily="66" charset="0"/>
              </a:rPr>
              <a:t> the </a:t>
            </a:r>
            <a:r>
              <a:rPr lang="it-IT" sz="2400" dirty="0" err="1">
                <a:latin typeface="Comic Sans MS" panose="030F0702030302020204" pitchFamily="66" charset="0"/>
              </a:rPr>
              <a:t>winter</a:t>
            </a:r>
            <a:r>
              <a:rPr lang="it-IT" sz="2400" dirty="0">
                <a:latin typeface="Comic Sans MS" panose="030F0702030302020204" pitchFamily="66" charset="0"/>
              </a:rPr>
              <a:t>. Air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comes</a:t>
            </a:r>
            <a:r>
              <a:rPr lang="it-IT" sz="2400" dirty="0">
                <a:latin typeface="Comic Sans MS" panose="030F0702030302020204" pitchFamily="66" charset="0"/>
              </a:rPr>
              <a:t> </a:t>
            </a:r>
            <a:r>
              <a:rPr lang="it-IT" sz="2400" dirty="0" err="1">
                <a:latin typeface="Comic Sans MS" panose="030F0702030302020204" pitchFamily="66" charset="0"/>
              </a:rPr>
              <a:t>into</a:t>
            </a:r>
            <a:r>
              <a:rPr lang="it-IT" sz="2400" dirty="0">
                <a:latin typeface="Comic Sans MS" panose="030F0702030302020204" pitchFamily="66" charset="0"/>
              </a:rPr>
              <a:t>………………… with the hot </a:t>
            </a:r>
            <a:r>
              <a:rPr lang="it-IT" sz="2400" dirty="0" err="1">
                <a:latin typeface="Comic Sans MS" panose="030F0702030302020204" pitchFamily="66" charset="0"/>
              </a:rPr>
              <a:t>components</a:t>
            </a:r>
            <a:r>
              <a:rPr lang="it-IT" sz="2400" dirty="0">
                <a:latin typeface="Comic Sans MS" panose="030F0702030302020204" pitchFamily="66" charset="0"/>
              </a:rPr>
              <a:t> of a </a:t>
            </a:r>
            <a:r>
              <a:rPr lang="it-IT" sz="2400" dirty="0" err="1">
                <a:latin typeface="Comic Sans MS" panose="030F0702030302020204" pitchFamily="66" charset="0"/>
              </a:rPr>
              <a:t>radiator</a:t>
            </a:r>
            <a:r>
              <a:rPr lang="it-IT" sz="2400" dirty="0">
                <a:latin typeface="Comic Sans MS" panose="030F0702030302020204" pitchFamily="66" charset="0"/>
              </a:rPr>
              <a:t> </a:t>
            </a:r>
            <a:r>
              <a:rPr lang="it-IT" sz="2400" dirty="0" err="1">
                <a:latin typeface="Comic Sans MS" panose="030F0702030302020204" pitchFamily="66" charset="0"/>
              </a:rPr>
              <a:t>experiences</a:t>
            </a:r>
            <a:r>
              <a:rPr lang="it-IT" sz="2400" dirty="0">
                <a:latin typeface="Comic Sans MS" panose="030F0702030302020204" pitchFamily="66" charset="0"/>
              </a:rPr>
              <a:t> an </a:t>
            </a:r>
            <a:r>
              <a:rPr lang="it-IT" sz="2400" dirty="0" err="1">
                <a:latin typeface="Comic Sans MS" panose="030F0702030302020204" pitchFamily="66" charset="0"/>
              </a:rPr>
              <a:t>increase</a:t>
            </a:r>
            <a:r>
              <a:rPr lang="it-IT" sz="2400" dirty="0">
                <a:latin typeface="Comic Sans MS" panose="030F0702030302020204" pitchFamily="66" charset="0"/>
              </a:rPr>
              <a:t> in temperature, and </a:t>
            </a:r>
            <a:r>
              <a:rPr lang="it-IT" sz="2400" dirty="0" err="1">
                <a:latin typeface="Comic Sans MS" panose="030F0702030302020204" pitchFamily="66" charset="0"/>
              </a:rPr>
              <a:t>hence</a:t>
            </a:r>
            <a:r>
              <a:rPr lang="it-IT" sz="2400" dirty="0">
                <a:latin typeface="Comic Sans MS" panose="030F0702030302020204" pitchFamily="66" charset="0"/>
              </a:rPr>
              <a:t> a </a:t>
            </a:r>
            <a:r>
              <a:rPr lang="it-IT" sz="2400" dirty="0" err="1">
                <a:latin typeface="Comic Sans MS" panose="030F0702030302020204" pitchFamily="66" charset="0"/>
              </a:rPr>
              <a:t>reduction</a:t>
            </a:r>
            <a:r>
              <a:rPr lang="it-IT" sz="2400" dirty="0">
                <a:latin typeface="Comic Sans MS" panose="030F0702030302020204" pitchFamily="66" charset="0"/>
              </a:rPr>
              <a:t> in </a:t>
            </a:r>
            <a:r>
              <a:rPr lang="it-IT" sz="2400" dirty="0" err="1">
                <a:latin typeface="Comic Sans MS" panose="030F0702030302020204" pitchFamily="66" charset="0"/>
              </a:rPr>
              <a:t>density</a:t>
            </a:r>
            <a:r>
              <a:rPr lang="it-IT" sz="2400" dirty="0">
                <a:latin typeface="Comic Sans MS" panose="030F0702030302020204" pitchFamily="66" charset="0"/>
              </a:rPr>
              <a:t>. </a:t>
            </a:r>
          </a:p>
          <a:p>
            <a:r>
              <a:rPr lang="it-IT" sz="2400" dirty="0" err="1">
                <a:latin typeface="Comic Sans MS" panose="030F0702030302020204" pitchFamily="66" charset="0"/>
              </a:rPr>
              <a:t>As</a:t>
            </a:r>
            <a:r>
              <a:rPr lang="it-IT" sz="2400" dirty="0">
                <a:latin typeface="Comic Sans MS" panose="030F0702030302020204" pitchFamily="66" charset="0"/>
              </a:rPr>
              <a:t> a </a:t>
            </a:r>
            <a:r>
              <a:rPr lang="it-IT" sz="2400" dirty="0" err="1">
                <a:latin typeface="Comic Sans MS" panose="030F0702030302020204" pitchFamily="66" charset="0"/>
              </a:rPr>
              <a:t>consequence</a:t>
            </a:r>
            <a:r>
              <a:rPr lang="it-IT" sz="2400" dirty="0">
                <a:latin typeface="Comic Sans MS" panose="030F0702030302020204" pitchFamily="66" charset="0"/>
              </a:rPr>
              <a:t> </a:t>
            </a:r>
            <a:r>
              <a:rPr lang="it-IT" sz="2400" dirty="0" err="1">
                <a:latin typeface="Comic Sans MS" panose="030F0702030302020204" pitchFamily="66" charset="0"/>
              </a:rPr>
              <a:t>this</a:t>
            </a:r>
            <a:r>
              <a:rPr lang="it-IT" sz="2400" dirty="0">
                <a:latin typeface="Comic Sans MS" panose="030F0702030302020204" pitchFamily="66" charset="0"/>
              </a:rPr>
              <a:t> air </a:t>
            </a:r>
            <a:r>
              <a:rPr lang="it-IT" sz="2400" dirty="0" err="1">
                <a:latin typeface="Comic Sans MS" panose="030F0702030302020204" pitchFamily="66" charset="0"/>
              </a:rPr>
              <a:t>is</a:t>
            </a:r>
            <a:r>
              <a:rPr lang="it-IT" sz="2400" dirty="0">
                <a:latin typeface="Comic Sans MS" panose="030F0702030302020204" pitchFamily="66" charset="0"/>
              </a:rPr>
              <a:t> …………………… </a:t>
            </a:r>
            <a:r>
              <a:rPr lang="it-IT" sz="2400" dirty="0" err="1">
                <a:latin typeface="Comic Sans MS" panose="030F0702030302020204" pitchFamily="66" charset="0"/>
              </a:rPr>
              <a:t>than</a:t>
            </a:r>
            <a:r>
              <a:rPr lang="it-IT" sz="2400" dirty="0">
                <a:latin typeface="Comic Sans MS" panose="030F0702030302020204" pitchFamily="66" charset="0"/>
              </a:rPr>
              <a:t> the </a:t>
            </a:r>
            <a:r>
              <a:rPr lang="it-IT" sz="2400" dirty="0" err="1">
                <a:latin typeface="Comic Sans MS" panose="030F0702030302020204" pitchFamily="66" charset="0"/>
              </a:rPr>
              <a:t>surrounding</a:t>
            </a:r>
            <a:r>
              <a:rPr lang="it-IT" sz="2400" dirty="0">
                <a:latin typeface="Comic Sans MS" panose="030F0702030302020204" pitchFamily="66" charset="0"/>
              </a:rPr>
              <a:t> air, and </a:t>
            </a:r>
            <a:r>
              <a:rPr lang="it-IT" sz="2400" dirty="0" err="1">
                <a:latin typeface="Comic Sans MS" panose="030F0702030302020204" pitchFamily="66" charset="0"/>
              </a:rPr>
              <a:t>buoyancy</a:t>
            </a:r>
            <a:r>
              <a:rPr lang="it-IT" sz="2400" dirty="0">
                <a:latin typeface="Comic Sans MS" panose="030F0702030302020204" pitchFamily="66" charset="0"/>
              </a:rPr>
              <a:t> </a:t>
            </a:r>
            <a:r>
              <a:rPr lang="it-IT" sz="2400" dirty="0" err="1">
                <a:latin typeface="Comic Sans MS" panose="030F0702030302020204" pitchFamily="66" charset="0"/>
              </a:rPr>
              <a:t>forces</a:t>
            </a:r>
            <a:r>
              <a:rPr lang="it-IT" sz="2400" dirty="0">
                <a:latin typeface="Comic Sans MS" panose="030F0702030302020204" pitchFamily="66" charset="0"/>
              </a:rPr>
              <a:t> induce a  …………………….. </a:t>
            </a:r>
            <a:r>
              <a:rPr lang="it-IT" sz="2400" dirty="0" err="1">
                <a:latin typeface="Comic Sans MS" panose="030F0702030302020204" pitchFamily="66" charset="0"/>
              </a:rPr>
              <a:t>motion</a:t>
            </a:r>
            <a:r>
              <a:rPr lang="it-IT" sz="2400" dirty="0">
                <a:latin typeface="Comic Sans MS" panose="030F0702030302020204" pitchFamily="66" charset="0"/>
              </a:rPr>
              <a:t> </a:t>
            </a:r>
            <a:r>
              <a:rPr lang="it-IT" sz="2400" dirty="0" err="1">
                <a:latin typeface="Comic Sans MS" panose="030F0702030302020204" pitchFamily="66" charset="0"/>
              </a:rPr>
              <a:t>that</a:t>
            </a:r>
            <a:r>
              <a:rPr lang="it-IT" sz="2400" dirty="0">
                <a:latin typeface="Comic Sans MS" panose="030F0702030302020204" pitchFamily="66" charset="0"/>
              </a:rPr>
              <a:t> </a:t>
            </a:r>
            <a:r>
              <a:rPr lang="it-IT" sz="2400" dirty="0" err="1">
                <a:latin typeface="Comic Sans MS" panose="030F0702030302020204" pitchFamily="66" charset="0"/>
              </a:rPr>
              <a:t>replaces</a:t>
            </a:r>
            <a:r>
              <a:rPr lang="it-IT" sz="2400" dirty="0">
                <a:latin typeface="Comic Sans MS" panose="030F0702030302020204" pitchFamily="66" charset="0"/>
              </a:rPr>
              <a:t> the </a:t>
            </a:r>
            <a:r>
              <a:rPr lang="it-IT" sz="2400" dirty="0" err="1">
                <a:latin typeface="Comic Sans MS" panose="030F0702030302020204" pitchFamily="66" charset="0"/>
              </a:rPr>
              <a:t>ascending</a:t>
            </a:r>
            <a:r>
              <a:rPr lang="it-IT" sz="2400" dirty="0">
                <a:latin typeface="Comic Sans MS" panose="030F0702030302020204" pitchFamily="66" charset="0"/>
              </a:rPr>
              <a:t> </a:t>
            </a:r>
            <a:r>
              <a:rPr lang="it-IT" sz="2400" dirty="0" err="1">
                <a:latin typeface="Comic Sans MS" panose="030F0702030302020204" pitchFamily="66" charset="0"/>
              </a:rPr>
              <a:t>warm</a:t>
            </a:r>
            <a:r>
              <a:rPr lang="it-IT" sz="2400" dirty="0">
                <a:latin typeface="Comic Sans MS" panose="030F0702030302020204" pitchFamily="66" charset="0"/>
              </a:rPr>
              <a:t> air with an </a:t>
            </a:r>
            <a:r>
              <a:rPr lang="it-IT" sz="2400" dirty="0" err="1">
                <a:latin typeface="Comic Sans MS" panose="030F0702030302020204" pitchFamily="66" charset="0"/>
              </a:rPr>
              <a:t>inflow</a:t>
            </a:r>
            <a:r>
              <a:rPr lang="it-IT" sz="2400" dirty="0">
                <a:latin typeface="Comic Sans MS" panose="030F0702030302020204" pitchFamily="66" charset="0"/>
              </a:rPr>
              <a:t> of cooler air.</a:t>
            </a:r>
          </a:p>
        </p:txBody>
      </p:sp>
      <p:sp>
        <p:nvSpPr>
          <p:cNvPr id="3" name="CasellaDiTesto 2"/>
          <p:cNvSpPr txBox="1"/>
          <p:nvPr/>
        </p:nvSpPr>
        <p:spPr>
          <a:xfrm>
            <a:off x="2299854" y="1233055"/>
            <a:ext cx="1163782"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caused</a:t>
            </a:r>
            <a:r>
              <a:rPr lang="it-IT" dirty="0">
                <a:solidFill>
                  <a:srgbClr val="00B0F0"/>
                </a:solidFill>
                <a:latin typeface="Comic Sans MS" panose="030F0702030302020204" pitchFamily="66" charset="0"/>
              </a:rPr>
              <a:t>	</a:t>
            </a:r>
            <a:endParaRPr lang="it-IT" dirty="0"/>
          </a:p>
        </p:txBody>
      </p:sp>
      <p:sp>
        <p:nvSpPr>
          <p:cNvPr id="4" name="CasellaDiTesto 3"/>
          <p:cNvSpPr txBox="1"/>
          <p:nvPr/>
        </p:nvSpPr>
        <p:spPr>
          <a:xfrm>
            <a:off x="2036618" y="2683970"/>
            <a:ext cx="1205345"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contact</a:t>
            </a:r>
            <a:r>
              <a:rPr lang="it-IT" dirty="0">
                <a:solidFill>
                  <a:srgbClr val="00B0F0"/>
                </a:solidFill>
                <a:latin typeface="Comic Sans MS" panose="030F0702030302020204" pitchFamily="66" charset="0"/>
              </a:rPr>
              <a:t>	</a:t>
            </a:r>
            <a:endParaRPr lang="it-IT" dirty="0"/>
          </a:p>
        </p:txBody>
      </p:sp>
      <p:sp>
        <p:nvSpPr>
          <p:cNvPr id="5" name="CasellaDiTesto 4"/>
          <p:cNvSpPr txBox="1"/>
          <p:nvPr/>
        </p:nvSpPr>
        <p:spPr>
          <a:xfrm>
            <a:off x="4627418" y="3635193"/>
            <a:ext cx="1205345"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lighter</a:t>
            </a:r>
            <a:r>
              <a:rPr lang="it-IT" dirty="0">
                <a:solidFill>
                  <a:srgbClr val="00B0F0"/>
                </a:solidFill>
                <a:latin typeface="Comic Sans MS" panose="030F0702030302020204" pitchFamily="66" charset="0"/>
              </a:rPr>
              <a:t>	</a:t>
            </a:r>
            <a:endParaRPr lang="it-IT" dirty="0"/>
          </a:p>
        </p:txBody>
      </p:sp>
      <p:sp>
        <p:nvSpPr>
          <p:cNvPr id="6" name="CasellaDiTesto 5"/>
          <p:cNvSpPr txBox="1"/>
          <p:nvPr/>
        </p:nvSpPr>
        <p:spPr>
          <a:xfrm>
            <a:off x="678872" y="4489434"/>
            <a:ext cx="1205345" cy="369332"/>
          </a:xfrm>
          <a:prstGeom prst="rect">
            <a:avLst/>
          </a:prstGeom>
          <a:noFill/>
        </p:spPr>
        <p:txBody>
          <a:bodyPr wrap="square" rtlCol="0">
            <a:spAutoFit/>
          </a:bodyPr>
          <a:lstStyle/>
          <a:p>
            <a:r>
              <a:rPr lang="it-IT" dirty="0" err="1">
                <a:solidFill>
                  <a:srgbClr val="00B0F0"/>
                </a:solidFill>
                <a:latin typeface="Comic Sans MS" panose="030F0702030302020204" pitchFamily="66" charset="0"/>
              </a:rPr>
              <a:t>vertical</a:t>
            </a:r>
            <a:r>
              <a:rPr lang="it-IT" dirty="0">
                <a:solidFill>
                  <a:srgbClr val="00B0F0"/>
                </a:solidFill>
                <a:latin typeface="Comic Sans MS" panose="030F0702030302020204" pitchFamily="66" charset="0"/>
              </a:rPr>
              <a:t>	</a:t>
            </a:r>
            <a:endParaRPr lang="it-IT" dirty="0"/>
          </a:p>
        </p:txBody>
      </p:sp>
      <p:pic>
        <p:nvPicPr>
          <p:cNvPr id="7" name="Immagine 6"/>
          <p:cNvPicPr>
            <a:picLocks noChangeAspect="1"/>
          </p:cNvPicPr>
          <p:nvPr/>
        </p:nvPicPr>
        <p:blipFill>
          <a:blip r:embed="rId2"/>
          <a:stretch>
            <a:fillRect/>
          </a:stretch>
        </p:blipFill>
        <p:spPr>
          <a:xfrm>
            <a:off x="8353425" y="4136906"/>
            <a:ext cx="3838575" cy="2752725"/>
          </a:xfrm>
          <a:prstGeom prst="rect">
            <a:avLst/>
          </a:prstGeom>
        </p:spPr>
      </p:pic>
      <p:pic>
        <p:nvPicPr>
          <p:cNvPr id="18434" name="Picture 2" descr="http://revisionworld.com/sites/revisionworld.com/files/rw_files/convection%20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335" y="361950"/>
            <a:ext cx="3019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b="4577"/>
          <a:stretch/>
        </p:blipFill>
        <p:spPr>
          <a:xfrm>
            <a:off x="671945" y="1070259"/>
            <a:ext cx="4994564" cy="4765964"/>
          </a:xfrm>
          <a:prstGeom prst="rect">
            <a:avLst/>
          </a:prstGeom>
        </p:spPr>
      </p:pic>
      <p:pic>
        <p:nvPicPr>
          <p:cNvPr id="3" name="Immagine 2"/>
          <p:cNvPicPr>
            <a:picLocks noChangeAspect="1"/>
          </p:cNvPicPr>
          <p:nvPr/>
        </p:nvPicPr>
        <p:blipFill>
          <a:blip r:embed="rId3"/>
          <a:stretch>
            <a:fillRect/>
          </a:stretch>
        </p:blipFill>
        <p:spPr>
          <a:xfrm>
            <a:off x="5979533" y="1264223"/>
            <a:ext cx="5996999" cy="4378037"/>
          </a:xfrm>
          <a:prstGeom prst="rect">
            <a:avLst/>
          </a:prstGeom>
        </p:spPr>
      </p:pic>
    </p:spTree>
    <p:extLst>
      <p:ext uri="{BB962C8B-B14F-4D97-AF65-F5344CB8AC3E}">
        <p14:creationId xmlns:p14="http://schemas.microsoft.com/office/powerpoint/2010/main" val="254318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66372">
              <a:schemeClr val="accent1">
                <a:lumMod val="5000"/>
                <a:lumOff val="95000"/>
              </a:schemeClr>
            </a:gs>
            <a:gs pos="42000">
              <a:srgbClr val="FFFFFF"/>
            </a:gs>
            <a:gs pos="12000">
              <a:srgbClr val="FFFF00"/>
            </a:gs>
          </a:gsLst>
          <a:lin ang="0" scaled="1"/>
          <a:tileRect/>
        </a:gradFill>
        <a:effectLst/>
      </p:bgPr>
    </p:bg>
    <p:spTree>
      <p:nvGrpSpPr>
        <p:cNvPr id="1" name=""/>
        <p:cNvGrpSpPr/>
        <p:nvPr/>
      </p:nvGrpSpPr>
      <p:grpSpPr>
        <a:xfrm>
          <a:off x="0" y="0"/>
          <a:ext cx="0" cy="0"/>
          <a:chOff x="0" y="0"/>
          <a:chExt cx="0" cy="0"/>
        </a:xfrm>
      </p:grpSpPr>
      <p:sp>
        <p:nvSpPr>
          <p:cNvPr id="2" name="CasellaDiTesto 1"/>
          <p:cNvSpPr txBox="1"/>
          <p:nvPr/>
        </p:nvSpPr>
        <p:spPr>
          <a:xfrm>
            <a:off x="1995055" y="651164"/>
            <a:ext cx="8077200" cy="707886"/>
          </a:xfrm>
          <a:prstGeom prst="rect">
            <a:avLst/>
          </a:prstGeom>
          <a:noFill/>
        </p:spPr>
        <p:txBody>
          <a:bodyPr wrap="square" rtlCol="0">
            <a:spAutoFit/>
          </a:bodyPr>
          <a:lstStyle/>
          <a:p>
            <a:r>
              <a:rPr lang="it-IT" sz="4000" dirty="0">
                <a:solidFill>
                  <a:srgbClr val="FF0000"/>
                </a:solidFill>
                <a:latin typeface="Comic Sans MS" panose="030F0702030302020204" pitchFamily="66" charset="0"/>
              </a:rPr>
              <a:t>RADIATION HEAT TRANSFER</a:t>
            </a:r>
          </a:p>
        </p:txBody>
      </p:sp>
      <p:pic>
        <p:nvPicPr>
          <p:cNvPr id="3" name="Immagine 2"/>
          <p:cNvPicPr>
            <a:picLocks noChangeAspect="1"/>
          </p:cNvPicPr>
          <p:nvPr/>
        </p:nvPicPr>
        <p:blipFill>
          <a:blip r:embed="rId2"/>
          <a:stretch>
            <a:fillRect/>
          </a:stretch>
        </p:blipFill>
        <p:spPr>
          <a:xfrm>
            <a:off x="5024871" y="3583132"/>
            <a:ext cx="7167129" cy="3274868"/>
          </a:xfrm>
          <a:prstGeom prst="rect">
            <a:avLst/>
          </a:prstGeom>
        </p:spPr>
      </p:pic>
      <p:sp>
        <p:nvSpPr>
          <p:cNvPr id="4" name="CasellaDiTesto 3"/>
          <p:cNvSpPr txBox="1"/>
          <p:nvPr/>
        </p:nvSpPr>
        <p:spPr>
          <a:xfrm>
            <a:off x="526472" y="1884219"/>
            <a:ext cx="11263745" cy="954107"/>
          </a:xfrm>
          <a:prstGeom prst="rect">
            <a:avLst/>
          </a:prstGeom>
          <a:noFill/>
        </p:spPr>
        <p:txBody>
          <a:bodyPr wrap="square" rtlCol="0">
            <a:spAutoFit/>
          </a:bodyPr>
          <a:lstStyle/>
          <a:p>
            <a:r>
              <a:rPr lang="en-GB" sz="2800" dirty="0">
                <a:solidFill>
                  <a:srgbClr val="FF0000"/>
                </a:solidFill>
                <a:latin typeface="Comic Sans MS" panose="030F0702030302020204" pitchFamily="66" charset="0"/>
              </a:rPr>
              <a:t>Radiation is energy emitted by matter at a finite temperature and </a:t>
            </a:r>
            <a:r>
              <a:rPr lang="en-GB" sz="2800" dirty="0" err="1">
                <a:solidFill>
                  <a:srgbClr val="FF0000"/>
                </a:solidFill>
                <a:latin typeface="Comic Sans MS" panose="030F0702030302020204" pitchFamily="66" charset="0"/>
              </a:rPr>
              <a:t>tranferred</a:t>
            </a:r>
            <a:r>
              <a:rPr lang="en-GB" sz="2800" dirty="0">
                <a:solidFill>
                  <a:srgbClr val="FF0000"/>
                </a:solidFill>
                <a:latin typeface="Comic Sans MS" panose="030F0702030302020204" pitchFamily="66" charset="0"/>
              </a:rPr>
              <a:t> by electromagnetic waves.</a:t>
            </a:r>
          </a:p>
        </p:txBody>
      </p:sp>
      <p:pic>
        <p:nvPicPr>
          <p:cNvPr id="5" name="Immagine 4"/>
          <p:cNvPicPr>
            <a:picLocks noChangeAspect="1"/>
          </p:cNvPicPr>
          <p:nvPr/>
        </p:nvPicPr>
        <p:blipFill rotWithShape="1">
          <a:blip r:embed="rId3"/>
          <a:srcRect l="19525" t="21247" r="21121" b="21962"/>
          <a:stretch/>
        </p:blipFill>
        <p:spPr>
          <a:xfrm>
            <a:off x="526472" y="3759201"/>
            <a:ext cx="2017486" cy="1930400"/>
          </a:xfrm>
          <a:prstGeom prst="rect">
            <a:avLst/>
          </a:prstGeom>
        </p:spPr>
      </p:pic>
    </p:spTree>
    <p:extLst>
      <p:ext uri="{BB962C8B-B14F-4D97-AF65-F5344CB8AC3E}">
        <p14:creationId xmlns:p14="http://schemas.microsoft.com/office/powerpoint/2010/main" val="292201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p:cNvSpPr txBox="1"/>
          <p:nvPr/>
        </p:nvSpPr>
        <p:spPr>
          <a:xfrm>
            <a:off x="457199" y="403838"/>
            <a:ext cx="11430000" cy="954107"/>
          </a:xfrm>
          <a:prstGeom prst="rect">
            <a:avLst/>
          </a:prstGeom>
          <a:noFill/>
        </p:spPr>
        <p:txBody>
          <a:bodyPr wrap="square" rtlCol="0">
            <a:spAutoFit/>
          </a:bodyPr>
          <a:lstStyle/>
          <a:p>
            <a:r>
              <a:rPr lang="en-GB" sz="2800" dirty="0">
                <a:solidFill>
                  <a:srgbClr val="FF0000"/>
                </a:solidFill>
                <a:latin typeface="Comic Sans MS" panose="030F0702030302020204" pitchFamily="66" charset="0"/>
              </a:rPr>
              <a:t>Emission happens as the result of changes in the electron configurations in the material’s constituent atoms and molecules.</a:t>
            </a:r>
          </a:p>
        </p:txBody>
      </p:sp>
      <p:pic>
        <p:nvPicPr>
          <p:cNvPr id="4" name="Immagine 3"/>
          <p:cNvPicPr>
            <a:picLocks noChangeAspect="1"/>
          </p:cNvPicPr>
          <p:nvPr/>
        </p:nvPicPr>
        <p:blipFill>
          <a:blip r:embed="rId2"/>
          <a:stretch>
            <a:fillRect/>
          </a:stretch>
        </p:blipFill>
        <p:spPr>
          <a:xfrm>
            <a:off x="-1" y="1869496"/>
            <a:ext cx="6563046" cy="4988503"/>
          </a:xfrm>
          <a:prstGeom prst="rect">
            <a:avLst/>
          </a:prstGeom>
        </p:spPr>
      </p:pic>
      <p:sp>
        <p:nvSpPr>
          <p:cNvPr id="3" name="CasellaDiTesto 2"/>
          <p:cNvSpPr txBox="1"/>
          <p:nvPr/>
        </p:nvSpPr>
        <p:spPr>
          <a:xfrm>
            <a:off x="6563045" y="2892597"/>
            <a:ext cx="5500256" cy="2677656"/>
          </a:xfrm>
          <a:prstGeom prst="rect">
            <a:avLst/>
          </a:prstGeom>
          <a:noFill/>
        </p:spPr>
        <p:txBody>
          <a:bodyPr wrap="square" rtlCol="0">
            <a:spAutoFit/>
          </a:bodyPr>
          <a:lstStyle/>
          <a:p>
            <a:r>
              <a:rPr lang="it-IT" sz="2800" dirty="0" err="1">
                <a:solidFill>
                  <a:srgbClr val="FF0000"/>
                </a:solidFill>
                <a:latin typeface="Comic Sans MS" panose="030F0702030302020204" pitchFamily="66" charset="0"/>
              </a:rPr>
              <a:t>While</a:t>
            </a:r>
            <a:r>
              <a:rPr lang="it-IT" sz="2800" dirty="0">
                <a:solidFill>
                  <a:srgbClr val="FF0000"/>
                </a:solidFill>
                <a:latin typeface="Comic Sans MS" panose="030F0702030302020204" pitchFamily="66" charset="0"/>
              </a:rPr>
              <a:t> the transfer of </a:t>
            </a:r>
            <a:r>
              <a:rPr lang="it-IT" sz="2800" dirty="0" err="1">
                <a:solidFill>
                  <a:srgbClr val="FF0000"/>
                </a:solidFill>
                <a:latin typeface="Comic Sans MS" panose="030F0702030302020204" pitchFamily="66" charset="0"/>
              </a:rPr>
              <a:t>energy</a:t>
            </a:r>
            <a:r>
              <a:rPr lang="it-IT" sz="2800" dirty="0">
                <a:solidFill>
                  <a:srgbClr val="FF0000"/>
                </a:solidFill>
                <a:latin typeface="Comic Sans MS" panose="030F0702030302020204" pitchFamily="66" charset="0"/>
              </a:rPr>
              <a:t> by </a:t>
            </a:r>
            <a:r>
              <a:rPr lang="it-IT" sz="2800" dirty="0" err="1">
                <a:solidFill>
                  <a:srgbClr val="FF0000"/>
                </a:solidFill>
                <a:latin typeface="Comic Sans MS" panose="030F0702030302020204" pitchFamily="66" charset="0"/>
              </a:rPr>
              <a:t>conduction</a:t>
            </a:r>
            <a:r>
              <a:rPr lang="it-IT" sz="2800" dirty="0">
                <a:solidFill>
                  <a:srgbClr val="FF0000"/>
                </a:solidFill>
                <a:latin typeface="Comic Sans MS" panose="030F0702030302020204" pitchFamily="66" charset="0"/>
              </a:rPr>
              <a:t> or </a:t>
            </a:r>
            <a:r>
              <a:rPr lang="it-IT" sz="2800" dirty="0" err="1">
                <a:solidFill>
                  <a:srgbClr val="FF0000"/>
                </a:solidFill>
                <a:latin typeface="Comic Sans MS" panose="030F0702030302020204" pitchFamily="66" charset="0"/>
              </a:rPr>
              <a:t>convection</a:t>
            </a:r>
            <a:r>
              <a:rPr lang="it-IT" sz="2800" dirty="0">
                <a:solidFill>
                  <a:srgbClr val="FF0000"/>
                </a:solidFill>
                <a:latin typeface="Comic Sans MS" panose="030F0702030302020204" pitchFamily="66" charset="0"/>
              </a:rPr>
              <a:t> </a:t>
            </a:r>
            <a:r>
              <a:rPr lang="it-IT" sz="2800" dirty="0" err="1">
                <a:solidFill>
                  <a:srgbClr val="FF0000"/>
                </a:solidFill>
                <a:latin typeface="Comic Sans MS" panose="030F0702030302020204" pitchFamily="66" charset="0"/>
              </a:rPr>
              <a:t>requires</a:t>
            </a:r>
            <a:r>
              <a:rPr lang="it-IT" sz="2800" dirty="0">
                <a:solidFill>
                  <a:srgbClr val="FF0000"/>
                </a:solidFill>
                <a:latin typeface="Comic Sans MS" panose="030F0702030302020204" pitchFamily="66" charset="0"/>
              </a:rPr>
              <a:t> the </a:t>
            </a:r>
            <a:r>
              <a:rPr lang="it-IT" sz="2800" dirty="0" err="1">
                <a:solidFill>
                  <a:srgbClr val="FF0000"/>
                </a:solidFill>
                <a:latin typeface="Comic Sans MS" panose="030F0702030302020204" pitchFamily="66" charset="0"/>
              </a:rPr>
              <a:t>presence</a:t>
            </a:r>
            <a:r>
              <a:rPr lang="it-IT" sz="2800" dirty="0">
                <a:solidFill>
                  <a:srgbClr val="FF0000"/>
                </a:solidFill>
                <a:latin typeface="Comic Sans MS" panose="030F0702030302020204" pitchFamily="66" charset="0"/>
              </a:rPr>
              <a:t> of a </a:t>
            </a:r>
            <a:r>
              <a:rPr lang="it-IT" sz="2800" dirty="0" err="1">
                <a:solidFill>
                  <a:srgbClr val="FF0000"/>
                </a:solidFill>
                <a:latin typeface="Comic Sans MS" panose="030F0702030302020204" pitchFamily="66" charset="0"/>
              </a:rPr>
              <a:t>material</a:t>
            </a:r>
            <a:r>
              <a:rPr lang="it-IT" sz="2800" dirty="0">
                <a:solidFill>
                  <a:srgbClr val="FF0000"/>
                </a:solidFill>
                <a:latin typeface="Comic Sans MS" panose="030F0702030302020204" pitchFamily="66" charset="0"/>
              </a:rPr>
              <a:t> medium, </a:t>
            </a:r>
            <a:r>
              <a:rPr lang="it-IT" sz="2800" dirty="0" err="1">
                <a:solidFill>
                  <a:srgbClr val="FF0000"/>
                </a:solidFill>
                <a:latin typeface="Comic Sans MS" panose="030F0702030302020204" pitchFamily="66" charset="0"/>
              </a:rPr>
              <a:t>radiation</a:t>
            </a:r>
            <a:r>
              <a:rPr lang="it-IT" sz="2800" dirty="0">
                <a:solidFill>
                  <a:srgbClr val="FF0000"/>
                </a:solidFill>
                <a:latin typeface="Comic Sans MS" panose="030F0702030302020204" pitchFamily="66" charset="0"/>
              </a:rPr>
              <a:t> </a:t>
            </a:r>
            <a:r>
              <a:rPr lang="it-IT" sz="2800" dirty="0" err="1">
                <a:solidFill>
                  <a:srgbClr val="FF0000"/>
                </a:solidFill>
                <a:latin typeface="Comic Sans MS" panose="030F0702030302020204" pitchFamily="66" charset="0"/>
              </a:rPr>
              <a:t>tranfer</a:t>
            </a:r>
            <a:r>
              <a:rPr lang="it-IT" sz="2800" dirty="0">
                <a:solidFill>
                  <a:srgbClr val="FF0000"/>
                </a:solidFill>
                <a:latin typeface="Comic Sans MS" panose="030F0702030302020204" pitchFamily="66" charset="0"/>
              </a:rPr>
              <a:t> </a:t>
            </a:r>
            <a:r>
              <a:rPr lang="it-IT" sz="2800" dirty="0" err="1">
                <a:solidFill>
                  <a:srgbClr val="FF0000"/>
                </a:solidFill>
                <a:latin typeface="Comic Sans MS" panose="030F0702030302020204" pitchFamily="66" charset="0"/>
              </a:rPr>
              <a:t>occurs</a:t>
            </a:r>
            <a:r>
              <a:rPr lang="it-IT" sz="2800" dirty="0">
                <a:solidFill>
                  <a:srgbClr val="FF0000"/>
                </a:solidFill>
                <a:latin typeface="Comic Sans MS" panose="030F0702030302020204" pitchFamily="66" charset="0"/>
              </a:rPr>
              <a:t> </a:t>
            </a:r>
            <a:r>
              <a:rPr lang="it-IT" sz="2800" dirty="0" err="1">
                <a:solidFill>
                  <a:srgbClr val="FF0000"/>
                </a:solidFill>
                <a:latin typeface="Comic Sans MS" panose="030F0702030302020204" pitchFamily="66" charset="0"/>
              </a:rPr>
              <a:t>most</a:t>
            </a:r>
            <a:r>
              <a:rPr lang="it-IT" sz="2800" dirty="0">
                <a:solidFill>
                  <a:srgbClr val="FF0000"/>
                </a:solidFill>
                <a:latin typeface="Comic Sans MS" panose="030F0702030302020204" pitchFamily="66" charset="0"/>
              </a:rPr>
              <a:t> </a:t>
            </a:r>
            <a:r>
              <a:rPr lang="it-IT" sz="2800" dirty="0" err="1">
                <a:solidFill>
                  <a:srgbClr val="FF0000"/>
                </a:solidFill>
                <a:latin typeface="Comic Sans MS" panose="030F0702030302020204" pitchFamily="66" charset="0"/>
              </a:rPr>
              <a:t>efficiently</a:t>
            </a:r>
            <a:r>
              <a:rPr lang="it-IT" sz="2800" dirty="0">
                <a:solidFill>
                  <a:srgbClr val="FF0000"/>
                </a:solidFill>
                <a:latin typeface="Comic Sans MS" panose="030F0702030302020204" pitchFamily="66" charset="0"/>
              </a:rPr>
              <a:t> in a </a:t>
            </a:r>
            <a:r>
              <a:rPr lang="it-IT" sz="2800" dirty="0" err="1">
                <a:solidFill>
                  <a:srgbClr val="FF0000"/>
                </a:solidFill>
                <a:latin typeface="Comic Sans MS" panose="030F0702030302020204" pitchFamily="66" charset="0"/>
              </a:rPr>
              <a:t>vacuum</a:t>
            </a:r>
            <a:r>
              <a:rPr lang="it-IT" sz="2800"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192499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5510" y="515825"/>
            <a:ext cx="12036490" cy="5262979"/>
          </a:xfrm>
          <a:prstGeom prst="rect">
            <a:avLst/>
          </a:prstGeom>
        </p:spPr>
        <p:txBody>
          <a:bodyPr wrap="square">
            <a:spAutoFit/>
          </a:bodyPr>
          <a:lstStyle/>
          <a:p>
            <a:r>
              <a:rPr lang="en-US" sz="2400" dirty="0">
                <a:latin typeface="Comic Sans MS" panose="030F0702030302020204" pitchFamily="66" charset="0"/>
              </a:rPr>
              <a:t>Bond energy, by contrast, is the potential energy that exists ___________ molecules.</a:t>
            </a:r>
          </a:p>
          <a:p>
            <a:r>
              <a:rPr lang="en-US" sz="2400" dirty="0">
                <a:latin typeface="Comic Sans MS" panose="030F0702030302020204" pitchFamily="66" charset="0"/>
              </a:rPr>
              <a:t>For this reason, even though internal energy is related to temperature, their relationship is limited: it’s possible for a change in internal energy levels occur in the absence of any temperature variation. This happens, for example, during the formation of ice or the condensation of </a:t>
            </a:r>
            <a:r>
              <a:rPr lang="en-US" sz="2400" dirty="0" err="1">
                <a:latin typeface="Comic Sans MS" panose="030F0702030302020204" pitchFamily="66" charset="0"/>
              </a:rPr>
              <a:t>vapour</a:t>
            </a:r>
            <a:r>
              <a:rPr lang="en-US" sz="2400" dirty="0">
                <a:latin typeface="Comic Sans MS" panose="030F0702030302020204" pitchFamily="66" charset="0"/>
              </a:rPr>
              <a:t>. The _____________ of these systems remains constant until the ______ of the process.</a:t>
            </a:r>
          </a:p>
          <a:p>
            <a:r>
              <a:rPr lang="en-US" sz="2400" dirty="0">
                <a:latin typeface="Comic Sans MS" panose="030F0702030302020204" pitchFamily="66" charset="0"/>
              </a:rPr>
              <a:t>The everyday use of the word “heat” isn’t often scientifically precise: in everyday terms, you heat a kettle of water to ________________ tea, you cool drinks in the _____________ , the Sun heats the Earth, that heat flows from the stove into a pot of soup, The correct way to define heat is: </a:t>
            </a:r>
            <a:r>
              <a:rPr lang="en-US" sz="2400" dirty="0">
                <a:solidFill>
                  <a:srgbClr val="FF0000"/>
                </a:solidFill>
                <a:latin typeface="Comic Sans MS" panose="030F0702030302020204" pitchFamily="66" charset="0"/>
              </a:rPr>
              <a:t>as energy in transfer between a system and its surroundings when they are at different temperatures</a:t>
            </a:r>
            <a:r>
              <a:rPr lang="en-US" sz="2400" dirty="0">
                <a:latin typeface="Comic Sans MS" panose="030F0702030302020204" pitchFamily="66" charset="0"/>
              </a:rPr>
              <a:t>. It also covers two systems or two parts of a body or system that are at different temperatures. </a:t>
            </a:r>
          </a:p>
        </p:txBody>
      </p:sp>
      <p:sp>
        <p:nvSpPr>
          <p:cNvPr id="3" name="CasellaDiTesto 2"/>
          <p:cNvSpPr txBox="1"/>
          <p:nvPr/>
        </p:nvSpPr>
        <p:spPr>
          <a:xfrm>
            <a:off x="7837714" y="2272233"/>
            <a:ext cx="2276670" cy="461665"/>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temperature</a:t>
            </a:r>
          </a:p>
        </p:txBody>
      </p:sp>
      <p:sp>
        <p:nvSpPr>
          <p:cNvPr id="4" name="CasellaDiTesto 3"/>
          <p:cNvSpPr txBox="1"/>
          <p:nvPr/>
        </p:nvSpPr>
        <p:spPr>
          <a:xfrm>
            <a:off x="5376693" y="2674127"/>
            <a:ext cx="2276670" cy="461665"/>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end</a:t>
            </a:r>
          </a:p>
        </p:txBody>
      </p:sp>
      <p:sp>
        <p:nvSpPr>
          <p:cNvPr id="5" name="CasellaDiTesto 4"/>
          <p:cNvSpPr txBox="1"/>
          <p:nvPr/>
        </p:nvSpPr>
        <p:spPr>
          <a:xfrm>
            <a:off x="6515028" y="3411189"/>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make</a:t>
            </a:r>
            <a:endParaRPr lang="it-IT" sz="2400" dirty="0">
              <a:solidFill>
                <a:srgbClr val="FF0000"/>
              </a:solidFill>
              <a:latin typeface="Comic Sans MS" panose="030F0702030302020204" pitchFamily="66" charset="0"/>
            </a:endParaRPr>
          </a:p>
        </p:txBody>
      </p:sp>
      <p:sp>
        <p:nvSpPr>
          <p:cNvPr id="6" name="CasellaDiTesto 5"/>
          <p:cNvSpPr txBox="1"/>
          <p:nvPr/>
        </p:nvSpPr>
        <p:spPr>
          <a:xfrm>
            <a:off x="1269527" y="3757354"/>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fridge</a:t>
            </a:r>
            <a:endParaRPr lang="it-IT" sz="2400" dirty="0">
              <a:solidFill>
                <a:srgbClr val="FF0000"/>
              </a:solidFill>
              <a:latin typeface="Comic Sans MS" panose="030F0702030302020204" pitchFamily="66" charset="0"/>
            </a:endParaRPr>
          </a:p>
        </p:txBody>
      </p:sp>
      <p:sp>
        <p:nvSpPr>
          <p:cNvPr id="7" name="CasellaDiTesto 6"/>
          <p:cNvSpPr txBox="1"/>
          <p:nvPr/>
        </p:nvSpPr>
        <p:spPr>
          <a:xfrm>
            <a:off x="9295276" y="466311"/>
            <a:ext cx="2276670" cy="461665"/>
          </a:xfrm>
          <a:prstGeom prst="rect">
            <a:avLst/>
          </a:prstGeom>
          <a:noFill/>
        </p:spPr>
        <p:txBody>
          <a:bodyPr wrap="square" rtlCol="0">
            <a:spAutoFit/>
          </a:bodyPr>
          <a:lstStyle/>
          <a:p>
            <a:r>
              <a:rPr lang="it-IT" sz="2400" dirty="0" err="1">
                <a:solidFill>
                  <a:srgbClr val="FF0000"/>
                </a:solidFill>
                <a:latin typeface="Comic Sans MS" panose="030F0702030302020204" pitchFamily="66" charset="0"/>
              </a:rPr>
              <a:t>between</a:t>
            </a:r>
            <a:endParaRPr lang="it-IT"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6452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accent1">
                <a:lumMod val="5000"/>
                <a:lumOff val="95000"/>
              </a:schemeClr>
            </a:gs>
            <a:gs pos="0">
              <a:srgbClr val="FFFFFF"/>
            </a:gs>
            <a:gs pos="44000">
              <a:srgbClr val="FFFF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Rettangolo 2"/>
          <p:cNvSpPr/>
          <p:nvPr/>
        </p:nvSpPr>
        <p:spPr>
          <a:xfrm>
            <a:off x="554180" y="625872"/>
            <a:ext cx="11388437" cy="954107"/>
          </a:xfrm>
          <a:prstGeom prst="rect">
            <a:avLst/>
          </a:prstGeom>
        </p:spPr>
        <p:txBody>
          <a:bodyPr wrap="square">
            <a:spAutoFit/>
          </a:bodyPr>
          <a:lstStyle/>
          <a:p>
            <a:r>
              <a:rPr lang="en-US" sz="2800" dirty="0">
                <a:latin typeface="Comic Sans MS" panose="030F0702030302020204" pitchFamily="66" charset="0"/>
              </a:rPr>
              <a:t>The rate at which this energy is released is proportional to the Kelvin temperature (T) raised to the fourth power.</a:t>
            </a:r>
            <a:endParaRPr lang="it-IT" sz="2800" dirty="0">
              <a:latin typeface="Comic Sans MS" panose="030F0702030302020204" pitchFamily="66" charset="0"/>
            </a:endParaRPr>
          </a:p>
        </p:txBody>
      </p:sp>
      <p:sp>
        <p:nvSpPr>
          <p:cNvPr id="4" name="CasellaDiTesto 3"/>
          <p:cNvSpPr txBox="1"/>
          <p:nvPr/>
        </p:nvSpPr>
        <p:spPr>
          <a:xfrm>
            <a:off x="5347854" y="1731818"/>
            <a:ext cx="1136073" cy="584775"/>
          </a:xfrm>
          <a:prstGeom prst="rect">
            <a:avLst/>
          </a:prstGeom>
          <a:noFill/>
        </p:spPr>
        <p:txBody>
          <a:bodyPr wrap="square" rtlCol="0">
            <a:spAutoFit/>
          </a:bodyPr>
          <a:lstStyle/>
          <a:p>
            <a:r>
              <a:rPr lang="it-IT" sz="3200" dirty="0">
                <a:latin typeface="Comic Sans MS" panose="030F0702030302020204" pitchFamily="66" charset="0"/>
              </a:rPr>
              <a:t>P</a:t>
            </a:r>
            <a:r>
              <a:rPr lang="it-IT" sz="3200" dirty="0">
                <a:latin typeface="Comic Sans MS" panose="030F0702030302020204" pitchFamily="66" charset="0"/>
                <a:sym typeface="Symbol" panose="05050102010706020507" pitchFamily="18" charset="2"/>
              </a:rPr>
              <a:t>T</a:t>
            </a:r>
            <a:r>
              <a:rPr lang="it-IT" sz="3200" baseline="30000" dirty="0">
                <a:latin typeface="Comic Sans MS" panose="030F0702030302020204" pitchFamily="66" charset="0"/>
                <a:sym typeface="Symbol" panose="05050102010706020507" pitchFamily="18" charset="2"/>
              </a:rPr>
              <a:t>4</a:t>
            </a:r>
            <a:endParaRPr lang="it-IT" sz="3200" baseline="30000" dirty="0">
              <a:latin typeface="Comic Sans MS" panose="030F0702030302020204" pitchFamily="66" charset="0"/>
            </a:endParaRPr>
          </a:p>
        </p:txBody>
      </p:sp>
      <p:sp>
        <p:nvSpPr>
          <p:cNvPr id="5" name="Freccia in giù 4"/>
          <p:cNvSpPr/>
          <p:nvPr/>
        </p:nvSpPr>
        <p:spPr>
          <a:xfrm>
            <a:off x="5472543" y="2316593"/>
            <a:ext cx="775855" cy="720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3881838613"/>
              </p:ext>
            </p:extLst>
          </p:nvPr>
        </p:nvGraphicFramePr>
        <p:xfrm>
          <a:off x="4249305" y="3992994"/>
          <a:ext cx="3661640" cy="1174488"/>
        </p:xfrm>
        <a:graphic>
          <a:graphicData uri="http://schemas.openxmlformats.org/presentationml/2006/ole">
            <mc:AlternateContent xmlns:mc="http://schemas.openxmlformats.org/markup-compatibility/2006">
              <mc:Choice xmlns:v="urn:schemas-microsoft-com:vml" Requires="v">
                <p:oleObj spid="_x0000_s19477" name="Equazione" r:id="rId3" imgW="672840" imgH="215640" progId="Equation.3">
                  <p:embed/>
                </p:oleObj>
              </mc:Choice>
              <mc:Fallback>
                <p:oleObj name="Equazione" r:id="rId3" imgW="672840" imgH="21564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305" y="3992994"/>
                        <a:ext cx="3661640" cy="117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Connettore 2 7"/>
          <p:cNvCxnSpPr/>
          <p:nvPr/>
        </p:nvCxnSpPr>
        <p:spPr>
          <a:xfrm flipH="1">
            <a:off x="3048000" y="4765701"/>
            <a:ext cx="1201306" cy="138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84909" y="4765701"/>
            <a:ext cx="2563091" cy="923330"/>
          </a:xfrm>
          <a:prstGeom prst="rect">
            <a:avLst/>
          </a:prstGeom>
          <a:noFill/>
        </p:spPr>
        <p:txBody>
          <a:bodyPr wrap="square" rtlCol="0">
            <a:spAutoFit/>
          </a:bodyPr>
          <a:lstStyle/>
          <a:p>
            <a:r>
              <a:rPr lang="it-IT" dirty="0" err="1">
                <a:latin typeface="Comic Sans MS" panose="030F0702030302020204" pitchFamily="66" charset="0"/>
              </a:rPr>
              <a:t>Power</a:t>
            </a:r>
            <a:r>
              <a:rPr lang="it-IT" dirty="0">
                <a:latin typeface="Comic Sans MS" panose="030F0702030302020204" pitchFamily="66" charset="0"/>
              </a:rPr>
              <a:t> (in W) </a:t>
            </a:r>
            <a:r>
              <a:rPr lang="it-IT" dirty="0" err="1">
                <a:latin typeface="Comic Sans MS" panose="030F0702030302020204" pitchFamily="66" charset="0"/>
              </a:rPr>
              <a:t>radiated</a:t>
            </a:r>
            <a:r>
              <a:rPr lang="it-IT" dirty="0">
                <a:latin typeface="Comic Sans MS" panose="030F0702030302020204" pitchFamily="66" charset="0"/>
              </a:rPr>
              <a:t> from the </a:t>
            </a:r>
            <a:r>
              <a:rPr lang="it-IT" dirty="0" err="1">
                <a:latin typeface="Comic Sans MS" panose="030F0702030302020204" pitchFamily="66" charset="0"/>
              </a:rPr>
              <a:t>surface</a:t>
            </a:r>
            <a:r>
              <a:rPr lang="it-IT" dirty="0">
                <a:latin typeface="Comic Sans MS" panose="030F0702030302020204" pitchFamily="66" charset="0"/>
              </a:rPr>
              <a:t> of an </a:t>
            </a:r>
            <a:r>
              <a:rPr lang="it-IT" dirty="0" err="1">
                <a:latin typeface="Comic Sans MS" panose="030F0702030302020204" pitchFamily="66" charset="0"/>
              </a:rPr>
              <a:t>object</a:t>
            </a:r>
            <a:endParaRPr lang="it-IT" dirty="0">
              <a:latin typeface="Comic Sans MS" panose="030F0702030302020204" pitchFamily="66" charset="0"/>
            </a:endParaRPr>
          </a:p>
        </p:txBody>
      </p:sp>
      <p:sp>
        <p:nvSpPr>
          <p:cNvPr id="11" name="CasellaDiTesto 10"/>
          <p:cNvSpPr txBox="1"/>
          <p:nvPr/>
        </p:nvSpPr>
        <p:spPr>
          <a:xfrm>
            <a:off x="2209798" y="5714270"/>
            <a:ext cx="3138056" cy="646331"/>
          </a:xfrm>
          <a:prstGeom prst="rect">
            <a:avLst/>
          </a:prstGeom>
          <a:noFill/>
        </p:spPr>
        <p:txBody>
          <a:bodyPr wrap="square" rtlCol="0">
            <a:spAutoFit/>
          </a:bodyPr>
          <a:lstStyle/>
          <a:p>
            <a:r>
              <a:rPr lang="it-IT" dirty="0">
                <a:latin typeface="Comic Sans MS" panose="030F0702030302020204" pitchFamily="66" charset="0"/>
              </a:rPr>
              <a:t>Stefan-</a:t>
            </a:r>
            <a:r>
              <a:rPr lang="it-IT" dirty="0" err="1">
                <a:latin typeface="Comic Sans MS" panose="030F0702030302020204" pitchFamily="66" charset="0"/>
              </a:rPr>
              <a:t>Boltzmann</a:t>
            </a:r>
            <a:r>
              <a:rPr lang="it-IT" dirty="0">
                <a:latin typeface="Comic Sans MS" panose="030F0702030302020204" pitchFamily="66" charset="0"/>
              </a:rPr>
              <a:t> </a:t>
            </a:r>
            <a:r>
              <a:rPr lang="it-IT" dirty="0" err="1">
                <a:latin typeface="Comic Sans MS" panose="030F0702030302020204" pitchFamily="66" charset="0"/>
              </a:rPr>
              <a:t>constant</a:t>
            </a:r>
            <a:r>
              <a:rPr lang="it-IT" dirty="0">
                <a:latin typeface="Comic Sans MS" panose="030F0702030302020204" pitchFamily="66" charset="0"/>
              </a:rPr>
              <a:t> </a:t>
            </a:r>
            <a:r>
              <a:rPr lang="it-IT" dirty="0">
                <a:latin typeface="Comic Sans MS" panose="030F0702030302020204" pitchFamily="66" charset="0"/>
                <a:sym typeface="Symbol" panose="05050102010706020507" pitchFamily="18" charset="2"/>
              </a:rPr>
              <a:t>=5.67∙10</a:t>
            </a:r>
            <a:r>
              <a:rPr lang="it-IT" baseline="30000" dirty="0">
                <a:latin typeface="Comic Sans MS" panose="030F0702030302020204" pitchFamily="66" charset="0"/>
                <a:sym typeface="Symbol" panose="05050102010706020507" pitchFamily="18" charset="2"/>
              </a:rPr>
              <a:t>-8 </a:t>
            </a:r>
            <a:r>
              <a:rPr lang="it-IT" dirty="0">
                <a:latin typeface="Comic Sans MS" panose="030F0702030302020204" pitchFamily="66" charset="0"/>
                <a:sym typeface="Symbol" panose="05050102010706020507" pitchFamily="18" charset="2"/>
              </a:rPr>
              <a:t>W/m</a:t>
            </a:r>
            <a:r>
              <a:rPr lang="it-IT" baseline="30000" dirty="0">
                <a:latin typeface="Comic Sans MS" panose="030F0702030302020204" pitchFamily="66" charset="0"/>
                <a:sym typeface="Symbol" panose="05050102010706020507" pitchFamily="18" charset="2"/>
              </a:rPr>
              <a:t>2</a:t>
            </a:r>
            <a:r>
              <a:rPr lang="it-IT" dirty="0">
                <a:latin typeface="Comic Sans MS" panose="030F0702030302020204" pitchFamily="66" charset="0"/>
                <a:sym typeface="Symbol" panose="05050102010706020507" pitchFamily="18" charset="2"/>
              </a:rPr>
              <a:t>K</a:t>
            </a:r>
            <a:r>
              <a:rPr lang="it-IT" baseline="30000" dirty="0">
                <a:latin typeface="Comic Sans MS" panose="030F0702030302020204" pitchFamily="66" charset="0"/>
                <a:sym typeface="Symbol" panose="05050102010706020507" pitchFamily="18" charset="2"/>
              </a:rPr>
              <a:t>4</a:t>
            </a:r>
            <a:endParaRPr lang="it-IT" baseline="30000" dirty="0">
              <a:latin typeface="Comic Sans MS" panose="030F0702030302020204" pitchFamily="66" charset="0"/>
            </a:endParaRPr>
          </a:p>
        </p:txBody>
      </p:sp>
      <p:cxnSp>
        <p:nvCxnSpPr>
          <p:cNvPr id="13" name="Connettore 2 12"/>
          <p:cNvCxnSpPr/>
          <p:nvPr/>
        </p:nvCxnSpPr>
        <p:spPr>
          <a:xfrm flipH="1">
            <a:off x="4516581" y="5048616"/>
            <a:ext cx="831273" cy="521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270681" y="3217696"/>
            <a:ext cx="5618887" cy="858857"/>
          </a:xfrm>
          <a:prstGeom prst="horizontalScroll">
            <a:avLst/>
          </a:prstGeom>
          <a:solidFill>
            <a:srgbClr val="FF0000"/>
          </a:solidFill>
        </p:spPr>
        <p:txBody>
          <a:bodyPr wrap="square" rtlCol="0">
            <a:spAutoFit/>
          </a:bodyPr>
          <a:lstStyle/>
          <a:p>
            <a:r>
              <a:rPr lang="it-IT" sz="3600" dirty="0">
                <a:latin typeface="Comic Sans MS" panose="030F0702030302020204" pitchFamily="66" charset="0"/>
              </a:rPr>
              <a:t>Stefan-</a:t>
            </a:r>
            <a:r>
              <a:rPr lang="it-IT" sz="3600" dirty="0" err="1">
                <a:latin typeface="Comic Sans MS" panose="030F0702030302020204" pitchFamily="66" charset="0"/>
              </a:rPr>
              <a:t>Boltzmann’s</a:t>
            </a:r>
            <a:r>
              <a:rPr lang="it-IT" sz="3600" dirty="0">
                <a:latin typeface="Comic Sans MS" panose="030F0702030302020204" pitchFamily="66" charset="0"/>
              </a:rPr>
              <a:t> law</a:t>
            </a:r>
          </a:p>
        </p:txBody>
      </p:sp>
      <p:cxnSp>
        <p:nvCxnSpPr>
          <p:cNvPr id="17" name="Connettore 2 16"/>
          <p:cNvCxnSpPr/>
          <p:nvPr/>
        </p:nvCxnSpPr>
        <p:spPr>
          <a:xfrm>
            <a:off x="6080124" y="5048616"/>
            <a:ext cx="265258" cy="521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750642" y="5598512"/>
            <a:ext cx="3587322" cy="1200329"/>
          </a:xfrm>
          <a:prstGeom prst="rect">
            <a:avLst/>
          </a:prstGeom>
          <a:noFill/>
        </p:spPr>
        <p:txBody>
          <a:bodyPr wrap="square" rtlCol="0">
            <a:spAutoFit/>
          </a:bodyPr>
          <a:lstStyle/>
          <a:p>
            <a:r>
              <a:rPr lang="it-IT" dirty="0" err="1">
                <a:latin typeface="Comic Sans MS" panose="030F0702030302020204" pitchFamily="66" charset="0"/>
              </a:rPr>
              <a:t>Emissivity</a:t>
            </a:r>
            <a:r>
              <a:rPr lang="it-IT" dirty="0">
                <a:latin typeface="Comic Sans MS" panose="030F0702030302020204" pitchFamily="66" charset="0"/>
              </a:rPr>
              <a:t>: 0</a:t>
            </a:r>
            <a:r>
              <a:rPr lang="it-IT" dirty="0">
                <a:latin typeface="Comic Sans MS" panose="030F0702030302020204" pitchFamily="66" charset="0"/>
                <a:sym typeface="Symbol" panose="05050102010706020507" pitchFamily="18" charset="2"/>
              </a:rPr>
              <a:t>1</a:t>
            </a:r>
          </a:p>
          <a:p>
            <a:r>
              <a:rPr lang="it-IT" dirty="0" err="1">
                <a:latin typeface="Comic Sans MS" panose="030F0702030302020204" pitchFamily="66" charset="0"/>
              </a:rPr>
              <a:t>It</a:t>
            </a:r>
            <a:r>
              <a:rPr lang="it-IT" dirty="0">
                <a:latin typeface="Comic Sans MS" panose="030F0702030302020204" pitchFamily="66" charset="0"/>
              </a:rPr>
              <a:t> </a:t>
            </a:r>
            <a:r>
              <a:rPr lang="it-IT" dirty="0" err="1">
                <a:latin typeface="Comic Sans MS" panose="030F0702030302020204" pitchFamily="66" charset="0"/>
              </a:rPr>
              <a:t>indicates</a:t>
            </a:r>
            <a:r>
              <a:rPr lang="it-IT" dirty="0">
                <a:latin typeface="Comic Sans MS" panose="030F0702030302020204" pitchFamily="66" charset="0"/>
              </a:rPr>
              <a:t> </a:t>
            </a:r>
            <a:r>
              <a:rPr lang="it-IT" dirty="0" err="1">
                <a:latin typeface="Comic Sans MS" panose="030F0702030302020204" pitchFamily="66" charset="0"/>
              </a:rPr>
              <a:t>how</a:t>
            </a:r>
            <a:r>
              <a:rPr lang="it-IT" dirty="0">
                <a:latin typeface="Comic Sans MS" panose="030F0702030302020204" pitchFamily="66" charset="0"/>
              </a:rPr>
              <a:t> </a:t>
            </a:r>
            <a:r>
              <a:rPr lang="it-IT" dirty="0" err="1">
                <a:latin typeface="Comic Sans MS" panose="030F0702030302020204" pitchFamily="66" charset="0"/>
              </a:rPr>
              <a:t>efficiently</a:t>
            </a:r>
            <a:r>
              <a:rPr lang="it-IT" dirty="0">
                <a:latin typeface="Comic Sans MS" panose="030F0702030302020204" pitchFamily="66" charset="0"/>
              </a:rPr>
              <a:t> the </a:t>
            </a:r>
            <a:r>
              <a:rPr lang="it-IT" dirty="0" err="1">
                <a:latin typeface="Comic Sans MS" panose="030F0702030302020204" pitchFamily="66" charset="0"/>
              </a:rPr>
              <a:t>surface</a:t>
            </a:r>
            <a:r>
              <a:rPr lang="it-IT" dirty="0">
                <a:latin typeface="Comic Sans MS" panose="030F0702030302020204" pitchFamily="66" charset="0"/>
              </a:rPr>
              <a:t> </a:t>
            </a:r>
            <a:r>
              <a:rPr lang="it-IT" dirty="0" err="1">
                <a:latin typeface="Comic Sans MS" panose="030F0702030302020204" pitchFamily="66" charset="0"/>
              </a:rPr>
              <a:t>emits</a:t>
            </a:r>
            <a:r>
              <a:rPr lang="it-IT" dirty="0">
                <a:latin typeface="Comic Sans MS" panose="030F0702030302020204" pitchFamily="66" charset="0"/>
              </a:rPr>
              <a:t> </a:t>
            </a:r>
            <a:r>
              <a:rPr lang="it-IT" dirty="0" err="1">
                <a:latin typeface="Comic Sans MS" panose="030F0702030302020204" pitchFamily="66" charset="0"/>
              </a:rPr>
              <a:t>compared</a:t>
            </a:r>
            <a:r>
              <a:rPr lang="it-IT" dirty="0">
                <a:latin typeface="Comic Sans MS" panose="030F0702030302020204" pitchFamily="66" charset="0"/>
              </a:rPr>
              <a:t> to an </a:t>
            </a:r>
            <a:r>
              <a:rPr lang="it-IT" dirty="0" err="1">
                <a:latin typeface="Comic Sans MS" panose="030F0702030302020204" pitchFamily="66" charset="0"/>
              </a:rPr>
              <a:t>ideal</a:t>
            </a:r>
            <a:r>
              <a:rPr lang="it-IT" dirty="0">
                <a:latin typeface="Comic Sans MS" panose="030F0702030302020204" pitchFamily="66" charset="0"/>
              </a:rPr>
              <a:t> </a:t>
            </a:r>
            <a:r>
              <a:rPr lang="it-IT" dirty="0" err="1">
                <a:latin typeface="Comic Sans MS" panose="030F0702030302020204" pitchFamily="66" charset="0"/>
              </a:rPr>
              <a:t>radiator</a:t>
            </a:r>
            <a:r>
              <a:rPr lang="it-IT" dirty="0">
                <a:latin typeface="Comic Sans MS" panose="030F0702030302020204" pitchFamily="66" charset="0"/>
              </a:rPr>
              <a:t> or «</a:t>
            </a:r>
            <a:r>
              <a:rPr lang="it-IT" dirty="0" err="1">
                <a:latin typeface="Comic Sans MS" panose="030F0702030302020204" pitchFamily="66" charset="0"/>
              </a:rPr>
              <a:t>blackbody</a:t>
            </a:r>
            <a:r>
              <a:rPr lang="it-IT" dirty="0">
                <a:latin typeface="Comic Sans MS" panose="030F0702030302020204" pitchFamily="66" charset="0"/>
              </a:rPr>
              <a:t>»</a:t>
            </a:r>
          </a:p>
        </p:txBody>
      </p:sp>
      <p:cxnSp>
        <p:nvCxnSpPr>
          <p:cNvPr id="19" name="Connettore 2 18"/>
          <p:cNvCxnSpPr/>
          <p:nvPr/>
        </p:nvCxnSpPr>
        <p:spPr>
          <a:xfrm>
            <a:off x="6628390" y="5040003"/>
            <a:ext cx="1356230" cy="418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8021276" y="5274025"/>
            <a:ext cx="2916384" cy="369332"/>
          </a:xfrm>
          <a:prstGeom prst="rect">
            <a:avLst/>
          </a:prstGeom>
          <a:noFill/>
        </p:spPr>
        <p:txBody>
          <a:bodyPr wrap="square" rtlCol="0">
            <a:spAutoFit/>
          </a:bodyPr>
          <a:lstStyle/>
          <a:p>
            <a:r>
              <a:rPr lang="it-IT" dirty="0">
                <a:latin typeface="Comic Sans MS" panose="030F0702030302020204" pitchFamily="66" charset="0"/>
              </a:rPr>
              <a:t>Area of the </a:t>
            </a:r>
            <a:r>
              <a:rPr lang="it-IT" dirty="0" err="1">
                <a:latin typeface="Comic Sans MS" panose="030F0702030302020204" pitchFamily="66" charset="0"/>
              </a:rPr>
              <a:t>surface</a:t>
            </a:r>
            <a:r>
              <a:rPr lang="it-IT" dirty="0">
                <a:latin typeface="Comic Sans MS" panose="030F0702030302020204" pitchFamily="66" charset="0"/>
              </a:rPr>
              <a:t> (m</a:t>
            </a:r>
            <a:r>
              <a:rPr lang="it-IT" baseline="30000" dirty="0">
                <a:latin typeface="Comic Sans MS" panose="030F0702030302020204" pitchFamily="66" charset="0"/>
              </a:rPr>
              <a:t>2</a:t>
            </a:r>
            <a:r>
              <a:rPr lang="it-IT" dirty="0">
                <a:latin typeface="Comic Sans MS" panose="030F0702030302020204" pitchFamily="66" charset="0"/>
              </a:rPr>
              <a:t>) </a:t>
            </a:r>
          </a:p>
        </p:txBody>
      </p:sp>
      <p:cxnSp>
        <p:nvCxnSpPr>
          <p:cNvPr id="22" name="Connettore 2 21"/>
          <p:cNvCxnSpPr/>
          <p:nvPr/>
        </p:nvCxnSpPr>
        <p:spPr>
          <a:xfrm>
            <a:off x="7500106" y="4690838"/>
            <a:ext cx="854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8443841" y="4451206"/>
            <a:ext cx="3277103" cy="369332"/>
          </a:xfrm>
          <a:prstGeom prst="rect">
            <a:avLst/>
          </a:prstGeom>
          <a:noFill/>
        </p:spPr>
        <p:txBody>
          <a:bodyPr wrap="square" rtlCol="0">
            <a:spAutoFit/>
          </a:bodyPr>
          <a:lstStyle/>
          <a:p>
            <a:r>
              <a:rPr lang="it-IT" dirty="0">
                <a:latin typeface="Comic Sans MS" panose="030F0702030302020204" pitchFamily="66" charset="0"/>
              </a:rPr>
              <a:t>Absolute temperature (K)</a:t>
            </a:r>
          </a:p>
        </p:txBody>
      </p:sp>
    </p:spTree>
    <p:extLst>
      <p:ext uri="{BB962C8B-B14F-4D97-AF65-F5344CB8AC3E}">
        <p14:creationId xmlns:p14="http://schemas.microsoft.com/office/powerpoint/2010/main" val="2012063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0">
              <a:srgbClr val="FFFFFF"/>
            </a:gs>
            <a:gs pos="93000">
              <a:srgbClr val="FFFF00"/>
            </a:gs>
          </a:gsLst>
          <a:path path="rect">
            <a:fillToRect l="50000" t="50000" r="50000" b="50000"/>
          </a:path>
        </a:gradFill>
        <a:effectLst/>
      </p:bgPr>
    </p:bg>
    <p:spTree>
      <p:nvGrpSpPr>
        <p:cNvPr id="1" name=""/>
        <p:cNvGrpSpPr/>
        <p:nvPr/>
      </p:nvGrpSpPr>
      <p:grpSpPr>
        <a:xfrm>
          <a:off x="0" y="0"/>
          <a:ext cx="0" cy="0"/>
          <a:chOff x="0" y="0"/>
          <a:chExt cx="0" cy="0"/>
        </a:xfrm>
      </p:grpSpPr>
      <p:sp>
        <p:nvSpPr>
          <p:cNvPr id="2" name="CasellaDiTesto 1"/>
          <p:cNvSpPr txBox="1"/>
          <p:nvPr/>
        </p:nvSpPr>
        <p:spPr>
          <a:xfrm>
            <a:off x="678873" y="789709"/>
            <a:ext cx="11277600" cy="830997"/>
          </a:xfrm>
          <a:prstGeom prst="rect">
            <a:avLst/>
          </a:prstGeom>
          <a:noFill/>
        </p:spPr>
        <p:txBody>
          <a:bodyPr wrap="square" rtlCol="0">
            <a:spAutoFit/>
          </a:bodyPr>
          <a:lstStyle/>
          <a:p>
            <a:r>
              <a:rPr lang="en-GB" sz="2400" dirty="0">
                <a:latin typeface="Comic Sans MS" panose="030F0702030302020204" pitchFamily="66" charset="0"/>
              </a:rPr>
              <a:t>Every object not only emits energy but also absorbs it if it’s hit by incident radiation </a:t>
            </a:r>
          </a:p>
        </p:txBody>
      </p:sp>
      <p:graphicFrame>
        <p:nvGraphicFramePr>
          <p:cNvPr id="4" name="Oggetto 3"/>
          <p:cNvGraphicFramePr>
            <a:graphicFrameLocks noChangeAspect="1"/>
          </p:cNvGraphicFramePr>
          <p:nvPr>
            <p:extLst>
              <p:ext uri="{D42A27DB-BD31-4B8C-83A1-F6EECF244321}">
                <p14:modId xmlns:p14="http://schemas.microsoft.com/office/powerpoint/2010/main" val="2514320116"/>
              </p:ext>
            </p:extLst>
          </p:nvPr>
        </p:nvGraphicFramePr>
        <p:xfrm>
          <a:off x="3070514" y="2515093"/>
          <a:ext cx="5657850" cy="1014537"/>
        </p:xfrm>
        <a:graphic>
          <a:graphicData uri="http://schemas.openxmlformats.org/presentationml/2006/ole">
            <mc:AlternateContent xmlns:mc="http://schemas.openxmlformats.org/markup-compatibility/2006">
              <mc:Choice xmlns:v="urn:schemas-microsoft-com:vml" Requires="v">
                <p:oleObj spid="_x0000_s20497" name="Equazione" r:id="rId3" imgW="1346040" imgH="241200" progId="Equation.3">
                  <p:embed/>
                </p:oleObj>
              </mc:Choice>
              <mc:Fallback>
                <p:oleObj name="Equazione" r:id="rId3" imgW="1346040" imgH="2412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514" y="2515093"/>
                        <a:ext cx="5657850" cy="101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Connettore 2 4"/>
          <p:cNvCxnSpPr/>
          <p:nvPr/>
        </p:nvCxnSpPr>
        <p:spPr>
          <a:xfrm flipH="1">
            <a:off x="2618509" y="3460225"/>
            <a:ext cx="647124" cy="616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845127" y="4296698"/>
            <a:ext cx="2563091" cy="369332"/>
          </a:xfrm>
          <a:prstGeom prst="rect">
            <a:avLst/>
          </a:prstGeom>
          <a:noFill/>
        </p:spPr>
        <p:txBody>
          <a:bodyPr wrap="square" rtlCol="0">
            <a:spAutoFit/>
          </a:bodyPr>
          <a:lstStyle/>
          <a:p>
            <a:r>
              <a:rPr lang="it-IT" dirty="0">
                <a:latin typeface="Comic Sans MS" panose="030F0702030302020204" pitchFamily="66" charset="0"/>
              </a:rPr>
              <a:t>Net </a:t>
            </a:r>
            <a:r>
              <a:rPr lang="it-IT" dirty="0" err="1">
                <a:latin typeface="Comic Sans MS" panose="030F0702030302020204" pitchFamily="66" charset="0"/>
              </a:rPr>
              <a:t>power</a:t>
            </a:r>
            <a:r>
              <a:rPr lang="it-IT" dirty="0">
                <a:latin typeface="Comic Sans MS" panose="030F0702030302020204" pitchFamily="66" charset="0"/>
              </a:rPr>
              <a:t> (in W)</a:t>
            </a:r>
          </a:p>
        </p:txBody>
      </p:sp>
      <p:sp>
        <p:nvSpPr>
          <p:cNvPr id="8" name="CasellaDiTesto 7"/>
          <p:cNvSpPr txBox="1"/>
          <p:nvPr/>
        </p:nvSpPr>
        <p:spPr>
          <a:xfrm>
            <a:off x="3711322" y="4158198"/>
            <a:ext cx="3277103" cy="646331"/>
          </a:xfrm>
          <a:prstGeom prst="rect">
            <a:avLst/>
          </a:prstGeom>
          <a:noFill/>
        </p:spPr>
        <p:txBody>
          <a:bodyPr wrap="square" rtlCol="0">
            <a:spAutoFit/>
          </a:bodyPr>
          <a:lstStyle/>
          <a:p>
            <a:r>
              <a:rPr lang="it-IT" dirty="0">
                <a:latin typeface="Comic Sans MS" panose="030F0702030302020204" pitchFamily="66" charset="0"/>
              </a:rPr>
              <a:t>Absolute temperature (K) of the body</a:t>
            </a:r>
          </a:p>
        </p:txBody>
      </p:sp>
      <p:cxnSp>
        <p:nvCxnSpPr>
          <p:cNvPr id="9" name="Connettore 2 8"/>
          <p:cNvCxnSpPr/>
          <p:nvPr/>
        </p:nvCxnSpPr>
        <p:spPr>
          <a:xfrm flipH="1">
            <a:off x="5349874" y="3460225"/>
            <a:ext cx="647124" cy="616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7883741" y="3460225"/>
            <a:ext cx="394996" cy="582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8081239" y="4151596"/>
            <a:ext cx="3277103" cy="646331"/>
          </a:xfrm>
          <a:prstGeom prst="rect">
            <a:avLst/>
          </a:prstGeom>
          <a:noFill/>
        </p:spPr>
        <p:txBody>
          <a:bodyPr wrap="square" rtlCol="0">
            <a:spAutoFit/>
          </a:bodyPr>
          <a:lstStyle/>
          <a:p>
            <a:r>
              <a:rPr lang="it-IT" dirty="0">
                <a:latin typeface="Comic Sans MS" panose="030F0702030302020204" pitchFamily="66" charset="0"/>
              </a:rPr>
              <a:t>Absolute temperature (K) of the </a:t>
            </a:r>
            <a:r>
              <a:rPr lang="it-IT" dirty="0" err="1">
                <a:latin typeface="Comic Sans MS" panose="030F0702030302020204" pitchFamily="66" charset="0"/>
              </a:rPr>
              <a:t>surroundings</a:t>
            </a:r>
            <a:endParaRPr lang="it-IT" dirty="0">
              <a:latin typeface="Comic Sans MS" panose="030F0702030302020204" pitchFamily="66" charset="0"/>
            </a:endParaRPr>
          </a:p>
        </p:txBody>
      </p:sp>
    </p:spTree>
    <p:extLst>
      <p:ext uri="{BB962C8B-B14F-4D97-AF65-F5344CB8AC3E}">
        <p14:creationId xmlns:p14="http://schemas.microsoft.com/office/powerpoint/2010/main" val="1282653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077925" y="190094"/>
            <a:ext cx="4023709" cy="1121761"/>
          </a:xfrm>
          <a:prstGeom prst="rect">
            <a:avLst/>
          </a:prstGeom>
        </p:spPr>
      </p:pic>
      <p:sp>
        <p:nvSpPr>
          <p:cNvPr id="3" name="CasellaDiTesto 2"/>
          <p:cNvSpPr txBox="1"/>
          <p:nvPr/>
        </p:nvSpPr>
        <p:spPr>
          <a:xfrm>
            <a:off x="221672" y="1662545"/>
            <a:ext cx="7232073" cy="369332"/>
          </a:xfrm>
          <a:prstGeom prst="rect">
            <a:avLst/>
          </a:prstGeom>
          <a:noFill/>
        </p:spPr>
        <p:txBody>
          <a:bodyPr wrap="square" rtlCol="0">
            <a:spAutoFit/>
          </a:bodyPr>
          <a:lstStyle/>
          <a:p>
            <a:r>
              <a:rPr lang="it-IT" b="1" dirty="0" err="1">
                <a:solidFill>
                  <a:srgbClr val="FF0000"/>
                </a:solidFill>
                <a:latin typeface="Comic Sans MS" panose="030F0702030302020204" pitchFamily="66" charset="0"/>
              </a:rPr>
              <a:t>Fill</a:t>
            </a:r>
            <a:r>
              <a:rPr lang="it-IT" b="1" dirty="0">
                <a:solidFill>
                  <a:srgbClr val="FF0000"/>
                </a:solidFill>
                <a:latin typeface="Comic Sans MS" panose="030F0702030302020204" pitchFamily="66" charset="0"/>
              </a:rPr>
              <a:t> the gap with the appropriate </a:t>
            </a:r>
            <a:r>
              <a:rPr lang="it-IT" b="1" dirty="0" err="1">
                <a:solidFill>
                  <a:srgbClr val="FF0000"/>
                </a:solidFill>
                <a:latin typeface="Comic Sans MS" panose="030F0702030302020204" pitchFamily="66" charset="0"/>
              </a:rPr>
              <a:t>words</a:t>
            </a:r>
            <a:r>
              <a:rPr lang="it-IT" b="1" dirty="0">
                <a:solidFill>
                  <a:srgbClr val="FF0000"/>
                </a:solidFill>
                <a:latin typeface="Comic Sans MS" panose="030F0702030302020204" pitchFamily="66" charset="0"/>
              </a:rPr>
              <a:t> or </a:t>
            </a:r>
            <a:r>
              <a:rPr lang="it-IT" b="1" dirty="0" err="1">
                <a:solidFill>
                  <a:srgbClr val="FF0000"/>
                </a:solidFill>
                <a:latin typeface="Comic Sans MS" panose="030F0702030302020204" pitchFamily="66" charset="0"/>
              </a:rPr>
              <a:t>expressions</a:t>
            </a:r>
            <a:endParaRPr lang="it-IT" b="1" dirty="0">
              <a:solidFill>
                <a:srgbClr val="FF0000"/>
              </a:solidFill>
              <a:latin typeface="Comic Sans MS" panose="030F0702030302020204" pitchFamily="66" charset="0"/>
            </a:endParaRPr>
          </a:p>
        </p:txBody>
      </p:sp>
      <p:sp>
        <p:nvSpPr>
          <p:cNvPr id="4" name="CasellaDiTesto 3"/>
          <p:cNvSpPr txBox="1"/>
          <p:nvPr/>
        </p:nvSpPr>
        <p:spPr>
          <a:xfrm>
            <a:off x="221672" y="2197901"/>
            <a:ext cx="7287491" cy="369332"/>
          </a:xfrm>
          <a:prstGeom prst="rect">
            <a:avLst/>
          </a:prstGeom>
          <a:noFill/>
        </p:spPr>
        <p:txBody>
          <a:bodyPr wrap="square" rtlCol="0">
            <a:spAutoFit/>
          </a:bodyPr>
          <a:lstStyle/>
          <a:p>
            <a:r>
              <a:rPr lang="it-IT" b="1" dirty="0">
                <a:solidFill>
                  <a:srgbClr val="0070C0"/>
                </a:solidFill>
                <a:latin typeface="Comic Sans MS" panose="030F0702030302020204" pitchFamily="66" charset="0"/>
              </a:rPr>
              <a:t>Surface		</a:t>
            </a:r>
            <a:r>
              <a:rPr lang="it-IT" b="1" dirty="0" err="1">
                <a:solidFill>
                  <a:srgbClr val="0070C0"/>
                </a:solidFill>
                <a:latin typeface="Comic Sans MS" panose="030F0702030302020204" pitchFamily="66" charset="0"/>
              </a:rPr>
              <a:t>different</a:t>
            </a:r>
            <a:r>
              <a:rPr lang="it-IT" b="1" dirty="0">
                <a:solidFill>
                  <a:srgbClr val="0070C0"/>
                </a:solidFill>
                <a:latin typeface="Comic Sans MS" panose="030F0702030302020204" pitchFamily="66" charset="0"/>
              </a:rPr>
              <a:t>		</a:t>
            </a:r>
            <a:r>
              <a:rPr lang="it-IT" b="1" dirty="0" err="1">
                <a:solidFill>
                  <a:srgbClr val="0070C0"/>
                </a:solidFill>
                <a:latin typeface="Comic Sans MS" panose="030F0702030302020204" pitchFamily="66" charset="0"/>
              </a:rPr>
              <a:t>place</a:t>
            </a:r>
            <a:r>
              <a:rPr lang="it-IT" b="1" dirty="0">
                <a:solidFill>
                  <a:srgbClr val="0070C0"/>
                </a:solidFill>
                <a:latin typeface="Comic Sans MS" panose="030F0702030302020204" pitchFamily="66" charset="0"/>
              </a:rPr>
              <a:t>		</a:t>
            </a:r>
            <a:r>
              <a:rPr lang="it-IT" b="1" dirty="0" err="1">
                <a:solidFill>
                  <a:srgbClr val="0070C0"/>
                </a:solidFill>
                <a:latin typeface="Comic Sans MS" panose="030F0702030302020204" pitchFamily="66" charset="0"/>
              </a:rPr>
              <a:t>fluid</a:t>
            </a:r>
            <a:endParaRPr lang="it-IT" b="1" dirty="0">
              <a:solidFill>
                <a:srgbClr val="0070C0"/>
              </a:solidFill>
              <a:latin typeface="Comic Sans MS" panose="030F0702030302020204" pitchFamily="66" charset="0"/>
            </a:endParaRPr>
          </a:p>
        </p:txBody>
      </p:sp>
      <p:sp>
        <p:nvSpPr>
          <p:cNvPr id="5" name="CasellaDiTesto 4"/>
          <p:cNvSpPr txBox="1"/>
          <p:nvPr/>
        </p:nvSpPr>
        <p:spPr>
          <a:xfrm>
            <a:off x="110836" y="2733257"/>
            <a:ext cx="11554692" cy="923330"/>
          </a:xfrm>
          <a:prstGeom prst="rect">
            <a:avLst/>
          </a:prstGeom>
          <a:noFill/>
        </p:spPr>
        <p:txBody>
          <a:bodyPr wrap="square" rtlCol="0">
            <a:spAutoFit/>
          </a:bodyPr>
          <a:lstStyle/>
          <a:p>
            <a:pPr>
              <a:lnSpc>
                <a:spcPct val="150000"/>
              </a:lnSpc>
            </a:pPr>
            <a:r>
              <a:rPr lang="it-IT" dirty="0">
                <a:latin typeface="Comic Sans MS" panose="030F0702030302020204" pitchFamily="66" charset="0"/>
              </a:rPr>
              <a:t>1) </a:t>
            </a:r>
            <a:r>
              <a:rPr lang="it-IT" dirty="0" err="1">
                <a:latin typeface="Comic Sans MS" panose="030F0702030302020204" pitchFamily="66" charset="0"/>
              </a:rPr>
              <a:t>Convection</a:t>
            </a:r>
            <a:r>
              <a:rPr lang="it-IT" dirty="0">
                <a:latin typeface="Comic Sans MS" panose="030F0702030302020204" pitchFamily="66" charset="0"/>
              </a:rPr>
              <a:t> </a:t>
            </a:r>
            <a:r>
              <a:rPr lang="it-IT" dirty="0" err="1">
                <a:latin typeface="Comic Sans MS" panose="030F0702030302020204" pitchFamily="66" charset="0"/>
              </a:rPr>
              <a:t>heat</a:t>
            </a:r>
            <a:r>
              <a:rPr lang="it-IT" dirty="0">
                <a:latin typeface="Comic Sans MS" panose="030F0702030302020204" pitchFamily="66" charset="0"/>
              </a:rPr>
              <a:t> transfer </a:t>
            </a:r>
            <a:r>
              <a:rPr lang="it-IT" dirty="0" err="1">
                <a:latin typeface="Comic Sans MS" panose="030F0702030302020204" pitchFamily="66" charset="0"/>
              </a:rPr>
              <a:t>takes</a:t>
            </a:r>
            <a:r>
              <a:rPr lang="it-IT" dirty="0">
                <a:latin typeface="Comic Sans MS" panose="030F0702030302020204" pitchFamily="66" charset="0"/>
              </a:rPr>
              <a:t> _______________ </a:t>
            </a:r>
            <a:r>
              <a:rPr lang="it-IT" dirty="0" err="1">
                <a:latin typeface="Comic Sans MS" panose="030F0702030302020204" pitchFamily="66" charset="0"/>
              </a:rPr>
              <a:t>between</a:t>
            </a:r>
            <a:r>
              <a:rPr lang="it-IT" dirty="0">
                <a:latin typeface="Comic Sans MS" panose="030F0702030302020204" pitchFamily="66" charset="0"/>
              </a:rPr>
              <a:t> a _________________ and a __________________ </a:t>
            </a:r>
            <a:r>
              <a:rPr lang="it-IT" dirty="0" err="1">
                <a:latin typeface="Comic Sans MS" panose="030F0702030302020204" pitchFamily="66" charset="0"/>
              </a:rPr>
              <a:t>that</a:t>
            </a:r>
            <a:r>
              <a:rPr lang="it-IT" dirty="0">
                <a:latin typeface="Comic Sans MS" panose="030F0702030302020204" pitchFamily="66" charset="0"/>
              </a:rPr>
              <a:t> are </a:t>
            </a:r>
            <a:r>
              <a:rPr lang="it-IT" dirty="0" err="1">
                <a:latin typeface="Comic Sans MS" panose="030F0702030302020204" pitchFamily="66" charset="0"/>
              </a:rPr>
              <a:t>at</a:t>
            </a:r>
            <a:r>
              <a:rPr lang="it-IT" dirty="0">
                <a:latin typeface="Comic Sans MS" panose="030F0702030302020204" pitchFamily="66" charset="0"/>
              </a:rPr>
              <a:t> ___________________  </a:t>
            </a:r>
            <a:r>
              <a:rPr lang="it-IT" dirty="0" err="1">
                <a:latin typeface="Comic Sans MS" panose="030F0702030302020204" pitchFamily="66" charset="0"/>
              </a:rPr>
              <a:t>temperatures</a:t>
            </a:r>
            <a:r>
              <a:rPr lang="it-IT" dirty="0">
                <a:latin typeface="Comic Sans MS" panose="030F0702030302020204" pitchFamily="66" charset="0"/>
              </a:rPr>
              <a:t>.</a:t>
            </a:r>
          </a:p>
        </p:txBody>
      </p:sp>
      <p:sp>
        <p:nvSpPr>
          <p:cNvPr id="6" name="CasellaDiTesto 5"/>
          <p:cNvSpPr txBox="1"/>
          <p:nvPr/>
        </p:nvSpPr>
        <p:spPr>
          <a:xfrm>
            <a:off x="221671" y="3803969"/>
            <a:ext cx="7287491" cy="369332"/>
          </a:xfrm>
          <a:prstGeom prst="rect">
            <a:avLst/>
          </a:prstGeom>
          <a:noFill/>
        </p:spPr>
        <p:txBody>
          <a:bodyPr wrap="square" rtlCol="0">
            <a:spAutoFit/>
          </a:bodyPr>
          <a:lstStyle/>
          <a:p>
            <a:r>
              <a:rPr lang="it-IT" b="1" dirty="0">
                <a:solidFill>
                  <a:srgbClr val="0070C0"/>
                </a:solidFill>
                <a:latin typeface="Comic Sans MS" panose="030F0702030302020204" pitchFamily="66" charset="0"/>
              </a:rPr>
              <a:t>Finite 		body		temperature		</a:t>
            </a:r>
            <a:r>
              <a:rPr lang="it-IT" b="1" dirty="0" err="1">
                <a:solidFill>
                  <a:srgbClr val="0070C0"/>
                </a:solidFill>
                <a:latin typeface="Comic Sans MS" panose="030F0702030302020204" pitchFamily="66" charset="0"/>
              </a:rPr>
              <a:t>occur</a:t>
            </a:r>
            <a:endParaRPr lang="it-IT" b="1" dirty="0">
              <a:solidFill>
                <a:srgbClr val="0070C0"/>
              </a:solidFill>
              <a:latin typeface="Comic Sans MS" panose="030F0702030302020204" pitchFamily="66" charset="0"/>
            </a:endParaRPr>
          </a:p>
        </p:txBody>
      </p:sp>
      <p:sp>
        <p:nvSpPr>
          <p:cNvPr id="7" name="CasellaDiTesto 6"/>
          <p:cNvSpPr txBox="1"/>
          <p:nvPr/>
        </p:nvSpPr>
        <p:spPr>
          <a:xfrm>
            <a:off x="110836" y="4173301"/>
            <a:ext cx="11554692" cy="923330"/>
          </a:xfrm>
          <a:prstGeom prst="rect">
            <a:avLst/>
          </a:prstGeom>
          <a:noFill/>
        </p:spPr>
        <p:txBody>
          <a:bodyPr wrap="square" rtlCol="0">
            <a:spAutoFit/>
          </a:bodyPr>
          <a:lstStyle/>
          <a:p>
            <a:pPr>
              <a:lnSpc>
                <a:spcPct val="150000"/>
              </a:lnSpc>
            </a:pPr>
            <a:r>
              <a:rPr lang="it-IT" dirty="0">
                <a:latin typeface="Comic Sans MS" panose="030F0702030302020204" pitchFamily="66" charset="0"/>
              </a:rPr>
              <a:t>2) </a:t>
            </a:r>
            <a:r>
              <a:rPr lang="it-IT" dirty="0" err="1">
                <a:latin typeface="Comic Sans MS" panose="030F0702030302020204" pitchFamily="66" charset="0"/>
              </a:rPr>
              <a:t>Radiation</a:t>
            </a:r>
            <a:r>
              <a:rPr lang="it-IT" dirty="0">
                <a:latin typeface="Comic Sans MS" panose="030F0702030302020204" pitchFamily="66" charset="0"/>
              </a:rPr>
              <a:t> </a:t>
            </a:r>
            <a:r>
              <a:rPr lang="it-IT" dirty="0" err="1">
                <a:latin typeface="Comic Sans MS" panose="030F0702030302020204" pitchFamily="66" charset="0"/>
              </a:rPr>
              <a:t>heat</a:t>
            </a:r>
            <a:r>
              <a:rPr lang="it-IT" dirty="0">
                <a:latin typeface="Comic Sans MS" panose="030F0702030302020204" pitchFamily="66" charset="0"/>
              </a:rPr>
              <a:t> transfer </a:t>
            </a:r>
            <a:r>
              <a:rPr lang="it-IT" dirty="0" err="1">
                <a:latin typeface="Comic Sans MS" panose="030F0702030302020204" pitchFamily="66" charset="0"/>
              </a:rPr>
              <a:t>will</a:t>
            </a:r>
            <a:r>
              <a:rPr lang="it-IT" dirty="0">
                <a:latin typeface="Comic Sans MS" panose="030F0702030302020204" pitchFamily="66" charset="0"/>
              </a:rPr>
              <a:t>  _______________ </a:t>
            </a:r>
            <a:r>
              <a:rPr lang="it-IT" dirty="0" err="1">
                <a:latin typeface="Comic Sans MS" panose="030F0702030302020204" pitchFamily="66" charset="0"/>
              </a:rPr>
              <a:t>if</a:t>
            </a:r>
            <a:r>
              <a:rPr lang="it-IT" dirty="0">
                <a:latin typeface="Comic Sans MS" panose="030F0702030302020204" pitchFamily="66" charset="0"/>
              </a:rPr>
              <a:t>  a _________________ </a:t>
            </a:r>
            <a:r>
              <a:rPr lang="it-IT" dirty="0" err="1">
                <a:latin typeface="Comic Sans MS" panose="030F0702030302020204" pitchFamily="66" charset="0"/>
              </a:rPr>
              <a:t>has</a:t>
            </a:r>
            <a:r>
              <a:rPr lang="it-IT" dirty="0">
                <a:latin typeface="Comic Sans MS" panose="030F0702030302020204" pitchFamily="66" charset="0"/>
              </a:rPr>
              <a:t>  a __________________ ___________________</a:t>
            </a:r>
          </a:p>
        </p:txBody>
      </p:sp>
      <p:sp>
        <p:nvSpPr>
          <p:cNvPr id="8" name="CasellaDiTesto 7"/>
          <p:cNvSpPr txBox="1"/>
          <p:nvPr/>
        </p:nvSpPr>
        <p:spPr>
          <a:xfrm>
            <a:off x="193962" y="5244013"/>
            <a:ext cx="11610111" cy="369332"/>
          </a:xfrm>
          <a:prstGeom prst="rect">
            <a:avLst/>
          </a:prstGeom>
          <a:noFill/>
        </p:spPr>
        <p:txBody>
          <a:bodyPr wrap="square" rtlCol="0">
            <a:spAutoFit/>
          </a:bodyPr>
          <a:lstStyle/>
          <a:p>
            <a:r>
              <a:rPr lang="it-IT" b="1" dirty="0" err="1">
                <a:solidFill>
                  <a:srgbClr val="0070C0"/>
                </a:solidFill>
                <a:latin typeface="Comic Sans MS" panose="030F0702030302020204" pitchFamily="66" charset="0"/>
              </a:rPr>
              <a:t>That</a:t>
            </a:r>
            <a:r>
              <a:rPr lang="it-IT" b="1" dirty="0">
                <a:solidFill>
                  <a:srgbClr val="0070C0"/>
                </a:solidFill>
                <a:latin typeface="Comic Sans MS" panose="030F0702030302020204" pitchFamily="66" charset="0"/>
              </a:rPr>
              <a:t> medium 		temperature </a:t>
            </a:r>
            <a:r>
              <a:rPr lang="it-IT" b="1" dirty="0" err="1">
                <a:solidFill>
                  <a:srgbClr val="0070C0"/>
                </a:solidFill>
                <a:latin typeface="Comic Sans MS" panose="030F0702030302020204" pitchFamily="66" charset="0"/>
              </a:rPr>
              <a:t>difference</a:t>
            </a:r>
            <a:r>
              <a:rPr lang="it-IT" b="1" dirty="0">
                <a:solidFill>
                  <a:srgbClr val="0070C0"/>
                </a:solidFill>
                <a:latin typeface="Comic Sans MS" panose="030F0702030302020204" pitchFamily="66" charset="0"/>
              </a:rPr>
              <a:t>		</a:t>
            </a:r>
            <a:r>
              <a:rPr lang="it-IT" b="1" dirty="0" err="1">
                <a:solidFill>
                  <a:srgbClr val="0070C0"/>
                </a:solidFill>
                <a:latin typeface="Comic Sans MS" panose="030F0702030302020204" pitchFamily="66" charset="0"/>
              </a:rPr>
              <a:t>two</a:t>
            </a:r>
            <a:r>
              <a:rPr lang="it-IT" b="1" dirty="0">
                <a:solidFill>
                  <a:srgbClr val="0070C0"/>
                </a:solidFill>
                <a:latin typeface="Comic Sans MS" panose="030F0702030302020204" pitchFamily="66" charset="0"/>
              </a:rPr>
              <a:t> </a:t>
            </a:r>
            <a:r>
              <a:rPr lang="it-IT" b="1" dirty="0" err="1">
                <a:solidFill>
                  <a:srgbClr val="0070C0"/>
                </a:solidFill>
                <a:latin typeface="Comic Sans MS" panose="030F0702030302020204" pitchFamily="66" charset="0"/>
              </a:rPr>
              <a:t>points</a:t>
            </a:r>
            <a:r>
              <a:rPr lang="it-IT" b="1" dirty="0">
                <a:solidFill>
                  <a:srgbClr val="0070C0"/>
                </a:solidFill>
                <a:latin typeface="Comic Sans MS" panose="030F0702030302020204" pitchFamily="66" charset="0"/>
              </a:rPr>
              <a:t>		</a:t>
            </a:r>
            <a:r>
              <a:rPr lang="it-IT" b="1" dirty="0" err="1">
                <a:solidFill>
                  <a:srgbClr val="0070C0"/>
                </a:solidFill>
                <a:latin typeface="Comic Sans MS" panose="030F0702030302020204" pitchFamily="66" charset="0"/>
              </a:rPr>
              <a:t>heat</a:t>
            </a:r>
            <a:r>
              <a:rPr lang="it-IT" b="1" dirty="0">
                <a:solidFill>
                  <a:srgbClr val="0070C0"/>
                </a:solidFill>
                <a:latin typeface="Comic Sans MS" panose="030F0702030302020204" pitchFamily="66" charset="0"/>
              </a:rPr>
              <a:t> transfer</a:t>
            </a:r>
          </a:p>
        </p:txBody>
      </p:sp>
      <p:sp>
        <p:nvSpPr>
          <p:cNvPr id="9" name="CasellaDiTesto 8"/>
          <p:cNvSpPr txBox="1"/>
          <p:nvPr/>
        </p:nvSpPr>
        <p:spPr>
          <a:xfrm>
            <a:off x="110836" y="5613345"/>
            <a:ext cx="11554692" cy="923330"/>
          </a:xfrm>
          <a:prstGeom prst="rect">
            <a:avLst/>
          </a:prstGeom>
          <a:noFill/>
        </p:spPr>
        <p:txBody>
          <a:bodyPr wrap="square" rtlCol="0">
            <a:spAutoFit/>
          </a:bodyPr>
          <a:lstStyle/>
          <a:p>
            <a:pPr>
              <a:lnSpc>
                <a:spcPct val="150000"/>
              </a:lnSpc>
            </a:pPr>
            <a:r>
              <a:rPr lang="it-IT" dirty="0">
                <a:latin typeface="Comic Sans MS" panose="030F0702030302020204" pitchFamily="66" charset="0"/>
              </a:rPr>
              <a:t>3)</a:t>
            </a:r>
            <a:r>
              <a:rPr lang="it-IT" dirty="0" err="1">
                <a:latin typeface="Comic Sans MS" panose="030F0702030302020204" pitchFamily="66" charset="0"/>
              </a:rPr>
              <a:t>When</a:t>
            </a:r>
            <a:r>
              <a:rPr lang="it-IT" dirty="0">
                <a:latin typeface="Comic Sans MS" panose="030F0702030302020204" pitchFamily="66" charset="0"/>
              </a:rPr>
              <a:t> a  _______________ </a:t>
            </a:r>
            <a:r>
              <a:rPr lang="it-IT" dirty="0" err="1">
                <a:latin typeface="Comic Sans MS" panose="030F0702030302020204" pitchFamily="66" charset="0"/>
              </a:rPr>
              <a:t>exist</a:t>
            </a:r>
            <a:r>
              <a:rPr lang="it-IT" dirty="0">
                <a:latin typeface="Comic Sans MS" panose="030F0702030302020204" pitchFamily="66" charset="0"/>
              </a:rPr>
              <a:t> </a:t>
            </a:r>
            <a:r>
              <a:rPr lang="it-IT" dirty="0" err="1">
                <a:latin typeface="Comic Sans MS" panose="030F0702030302020204" pitchFamily="66" charset="0"/>
              </a:rPr>
              <a:t>between</a:t>
            </a:r>
            <a:r>
              <a:rPr lang="it-IT" dirty="0">
                <a:latin typeface="Comic Sans MS" panose="030F0702030302020204" pitchFamily="66" charset="0"/>
              </a:rPr>
              <a:t> _________________ of a medium, </a:t>
            </a:r>
            <a:r>
              <a:rPr lang="it-IT" dirty="0" err="1">
                <a:latin typeface="Comic Sans MS" panose="030F0702030302020204" pitchFamily="66" charset="0"/>
              </a:rPr>
              <a:t>conduction</a:t>
            </a:r>
            <a:r>
              <a:rPr lang="it-IT" dirty="0">
                <a:latin typeface="Comic Sans MS" panose="030F0702030302020204" pitchFamily="66" charset="0"/>
              </a:rPr>
              <a:t> __________________ </a:t>
            </a:r>
            <a:r>
              <a:rPr lang="it-IT" dirty="0" err="1">
                <a:latin typeface="Comic Sans MS" panose="030F0702030302020204" pitchFamily="66" charset="0"/>
              </a:rPr>
              <a:t>will</a:t>
            </a:r>
            <a:r>
              <a:rPr lang="it-IT" dirty="0">
                <a:latin typeface="Comic Sans MS" panose="030F0702030302020204" pitchFamily="66" charset="0"/>
              </a:rPr>
              <a:t> </a:t>
            </a:r>
            <a:r>
              <a:rPr lang="it-IT" dirty="0" err="1">
                <a:latin typeface="Comic Sans MS" panose="030F0702030302020204" pitchFamily="66" charset="0"/>
              </a:rPr>
              <a:t>occur</a:t>
            </a:r>
            <a:r>
              <a:rPr lang="it-IT" dirty="0">
                <a:latin typeface="Comic Sans MS" panose="030F0702030302020204" pitchFamily="66" charset="0"/>
              </a:rPr>
              <a:t> </a:t>
            </a:r>
            <a:r>
              <a:rPr lang="it-IT" dirty="0" err="1">
                <a:latin typeface="Comic Sans MS" panose="030F0702030302020204" pitchFamily="66" charset="0"/>
              </a:rPr>
              <a:t>across</a:t>
            </a:r>
            <a:r>
              <a:rPr lang="it-IT" dirty="0">
                <a:latin typeface="Comic Sans MS" panose="030F0702030302020204" pitchFamily="66" charset="0"/>
              </a:rPr>
              <a:t> ___________________</a:t>
            </a:r>
          </a:p>
        </p:txBody>
      </p:sp>
    </p:spTree>
    <p:extLst>
      <p:ext uri="{BB962C8B-B14F-4D97-AF65-F5344CB8AC3E}">
        <p14:creationId xmlns:p14="http://schemas.microsoft.com/office/powerpoint/2010/main" val="334046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077925" y="190094"/>
            <a:ext cx="4023709" cy="1121761"/>
          </a:xfrm>
          <a:prstGeom prst="rect">
            <a:avLst/>
          </a:prstGeom>
        </p:spPr>
      </p:pic>
      <p:sp>
        <p:nvSpPr>
          <p:cNvPr id="3" name="CasellaDiTesto 2"/>
          <p:cNvSpPr txBox="1"/>
          <p:nvPr/>
        </p:nvSpPr>
        <p:spPr>
          <a:xfrm>
            <a:off x="257015" y="1177636"/>
            <a:ext cx="11665527" cy="646331"/>
          </a:xfrm>
          <a:prstGeom prst="rect">
            <a:avLst/>
          </a:prstGeom>
          <a:noFill/>
        </p:spPr>
        <p:txBody>
          <a:bodyPr wrap="square" rtlCol="0">
            <a:spAutoFit/>
          </a:bodyPr>
          <a:lstStyle/>
          <a:p>
            <a:r>
              <a:rPr lang="en-GB" b="1" dirty="0">
                <a:latin typeface="Comic Sans MS" panose="030F0702030302020204" pitchFamily="66" charset="0"/>
              </a:rPr>
              <a:t>There are four ways (a-d) to complete the sentences below: working  in pairs, choose the correct ones and justify your choices</a:t>
            </a:r>
          </a:p>
        </p:txBody>
      </p:sp>
      <p:sp>
        <p:nvSpPr>
          <p:cNvPr id="4" name="CasellaDiTesto 3"/>
          <p:cNvSpPr txBox="1"/>
          <p:nvPr/>
        </p:nvSpPr>
        <p:spPr>
          <a:xfrm>
            <a:off x="146179" y="1823967"/>
            <a:ext cx="11665527" cy="4524315"/>
          </a:xfrm>
          <a:prstGeom prst="rect">
            <a:avLst/>
          </a:prstGeom>
          <a:noFill/>
        </p:spPr>
        <p:txBody>
          <a:bodyPr wrap="square" rtlCol="0">
            <a:spAutoFit/>
          </a:bodyPr>
          <a:lstStyle/>
          <a:p>
            <a:pPr marL="342900" indent="-342900">
              <a:buFont typeface="+mj-lt"/>
              <a:buAutoNum type="arabicPeriod"/>
            </a:pPr>
            <a:r>
              <a:rPr lang="it-IT" dirty="0" err="1">
                <a:latin typeface="Comic Sans MS" panose="030F0702030302020204" pitchFamily="66" charset="0"/>
              </a:rPr>
              <a:t>Conduction</a:t>
            </a:r>
            <a:r>
              <a:rPr lang="it-IT" dirty="0">
                <a:latin typeface="Comic Sans MS" panose="030F0702030302020204" pitchFamily="66" charset="0"/>
              </a:rPr>
              <a:t> </a:t>
            </a:r>
            <a:r>
              <a:rPr lang="it-IT" dirty="0" err="1">
                <a:latin typeface="Comic Sans MS" panose="030F0702030302020204" pitchFamily="66" charset="0"/>
              </a:rPr>
              <a:t>heat</a:t>
            </a:r>
            <a:r>
              <a:rPr lang="it-IT" dirty="0">
                <a:latin typeface="Comic Sans MS" panose="030F0702030302020204" pitchFamily="66" charset="0"/>
              </a:rPr>
              <a:t> transfer...</a:t>
            </a:r>
          </a:p>
          <a:p>
            <a:pPr marL="800100" lvl="1" indent="-342900">
              <a:buFont typeface="+mj-lt"/>
              <a:buAutoNum type="alphaLcParenR"/>
            </a:pPr>
            <a:r>
              <a:rPr lang="it-IT" dirty="0">
                <a:latin typeface="Comic Sans MS" panose="030F0702030302020204" pitchFamily="66" charset="0"/>
              </a:rPr>
              <a:t>Always </a:t>
            </a:r>
            <a:r>
              <a:rPr lang="it-IT" dirty="0" err="1">
                <a:latin typeface="Comic Sans MS" panose="030F0702030302020204" pitchFamily="66" charset="0"/>
              </a:rPr>
              <a:t>occurs</a:t>
            </a:r>
            <a:r>
              <a:rPr lang="it-IT" dirty="0">
                <a:latin typeface="Comic Sans MS" panose="030F0702030302020204" pitchFamily="66" charset="0"/>
              </a:rPr>
              <a:t> in the </a:t>
            </a:r>
            <a:r>
              <a:rPr lang="it-IT" dirty="0" err="1">
                <a:latin typeface="Comic Sans MS" panose="030F0702030302020204" pitchFamily="66" charset="0"/>
              </a:rPr>
              <a:t>presence</a:t>
            </a:r>
            <a:r>
              <a:rPr lang="it-IT" dirty="0">
                <a:latin typeface="Comic Sans MS" panose="030F0702030302020204" pitchFamily="66" charset="0"/>
              </a:rPr>
              <a:t> of a temperature </a:t>
            </a:r>
            <a:r>
              <a:rPr lang="it-IT" dirty="0" err="1">
                <a:latin typeface="Comic Sans MS" panose="030F0702030302020204" pitchFamily="66" charset="0"/>
              </a:rPr>
              <a:t>difference</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Happens</a:t>
            </a:r>
            <a:r>
              <a:rPr lang="it-IT" dirty="0">
                <a:latin typeface="Comic Sans MS" panose="030F0702030302020204" pitchFamily="66" charset="0"/>
              </a:rPr>
              <a:t> </a:t>
            </a:r>
            <a:r>
              <a:rPr lang="it-IT" dirty="0" err="1">
                <a:latin typeface="Comic Sans MS" panose="030F0702030302020204" pitchFamily="66" charset="0"/>
              </a:rPr>
              <a:t>most</a:t>
            </a:r>
            <a:r>
              <a:rPr lang="it-IT" dirty="0">
                <a:latin typeface="Comic Sans MS" panose="030F0702030302020204" pitchFamily="66" charset="0"/>
              </a:rPr>
              <a:t> </a:t>
            </a:r>
            <a:r>
              <a:rPr lang="it-IT" dirty="0" err="1">
                <a:latin typeface="Comic Sans MS" panose="030F0702030302020204" pitchFamily="66" charset="0"/>
              </a:rPr>
              <a:t>efficiently</a:t>
            </a:r>
            <a:r>
              <a:rPr lang="it-IT" dirty="0">
                <a:latin typeface="Comic Sans MS" panose="030F0702030302020204" pitchFamily="66" charset="0"/>
              </a:rPr>
              <a:t> via the </a:t>
            </a:r>
            <a:r>
              <a:rPr lang="it-IT" dirty="0" err="1">
                <a:latin typeface="Comic Sans MS" panose="030F0702030302020204" pitchFamily="66" charset="0"/>
              </a:rPr>
              <a:t>motion</a:t>
            </a:r>
            <a:r>
              <a:rPr lang="it-IT" dirty="0">
                <a:latin typeface="Comic Sans MS" panose="030F0702030302020204" pitchFamily="66" charset="0"/>
              </a:rPr>
              <a:t> and </a:t>
            </a:r>
            <a:r>
              <a:rPr lang="it-IT" dirty="0" err="1">
                <a:latin typeface="Comic Sans MS" panose="030F0702030302020204" pitchFamily="66" charset="0"/>
              </a:rPr>
              <a:t>interactions</a:t>
            </a:r>
            <a:r>
              <a:rPr lang="it-IT" dirty="0">
                <a:latin typeface="Comic Sans MS" panose="030F0702030302020204" pitchFamily="66" charset="0"/>
              </a:rPr>
              <a:t> of free </a:t>
            </a:r>
            <a:r>
              <a:rPr lang="it-IT" dirty="0" err="1">
                <a:latin typeface="Comic Sans MS" panose="030F0702030302020204" pitchFamily="66" charset="0"/>
              </a:rPr>
              <a:t>electrons</a:t>
            </a:r>
            <a:r>
              <a:rPr lang="it-IT" dirty="0">
                <a:latin typeface="Comic Sans MS" panose="030F0702030302020204" pitchFamily="66" charset="0"/>
              </a:rPr>
              <a:t> in </a:t>
            </a:r>
            <a:r>
              <a:rPr lang="it-IT" dirty="0" err="1">
                <a:latin typeface="Comic Sans MS" panose="030F0702030302020204" pitchFamily="66" charset="0"/>
              </a:rPr>
              <a:t>metalic</a:t>
            </a:r>
            <a:r>
              <a:rPr lang="it-IT" dirty="0">
                <a:latin typeface="Comic Sans MS" panose="030F0702030302020204" pitchFamily="66" charset="0"/>
              </a:rPr>
              <a:t> bonds</a:t>
            </a:r>
          </a:p>
          <a:p>
            <a:pPr marL="800100" lvl="1" indent="-342900">
              <a:buFont typeface="+mj-lt"/>
              <a:buAutoNum type="alphaLcParenR"/>
            </a:pPr>
            <a:r>
              <a:rPr lang="it-IT" dirty="0" err="1">
                <a:latin typeface="Comic Sans MS" panose="030F0702030302020204" pitchFamily="66" charset="0"/>
              </a:rPr>
              <a:t>Only</a:t>
            </a:r>
            <a:r>
              <a:rPr lang="it-IT" dirty="0">
                <a:latin typeface="Comic Sans MS" panose="030F0702030302020204" pitchFamily="66" charset="0"/>
              </a:rPr>
              <a:t> </a:t>
            </a:r>
            <a:r>
              <a:rPr lang="it-IT" dirty="0" err="1">
                <a:latin typeface="Comic Sans MS" panose="030F0702030302020204" pitchFamily="66" charset="0"/>
              </a:rPr>
              <a:t>occurs</a:t>
            </a:r>
            <a:r>
              <a:rPr lang="it-IT" dirty="0">
                <a:latin typeface="Comic Sans MS" panose="030F0702030302020204" pitchFamily="66" charset="0"/>
              </a:rPr>
              <a:t> </a:t>
            </a:r>
            <a:r>
              <a:rPr lang="it-IT" dirty="0" err="1">
                <a:latin typeface="Comic Sans MS" panose="030F0702030302020204" pitchFamily="66" charset="0"/>
              </a:rPr>
              <a:t>between</a:t>
            </a:r>
            <a:r>
              <a:rPr lang="it-IT" dirty="0">
                <a:latin typeface="Comic Sans MS" panose="030F0702030302020204" pitchFamily="66" charset="0"/>
              </a:rPr>
              <a:t> </a:t>
            </a:r>
            <a:r>
              <a:rPr lang="it-IT" dirty="0" err="1">
                <a:latin typeface="Comic Sans MS" panose="030F0702030302020204" pitchFamily="66" charset="0"/>
              </a:rPr>
              <a:t>two</a:t>
            </a:r>
            <a:r>
              <a:rPr lang="it-IT" dirty="0">
                <a:latin typeface="Comic Sans MS" panose="030F0702030302020204" pitchFamily="66" charset="0"/>
              </a:rPr>
              <a:t> separate </a:t>
            </a:r>
            <a:r>
              <a:rPr lang="it-IT" dirty="0" err="1">
                <a:latin typeface="Comic Sans MS" panose="030F0702030302020204" pitchFamily="66" charset="0"/>
              </a:rPr>
              <a:t>objects</a:t>
            </a:r>
            <a:r>
              <a:rPr lang="it-IT" dirty="0">
                <a:latin typeface="Comic Sans MS" panose="030F0702030302020204" pitchFamily="66" charset="0"/>
              </a:rPr>
              <a:t> </a:t>
            </a:r>
            <a:r>
              <a:rPr lang="it-IT" dirty="0" err="1">
                <a:latin typeface="Comic Sans MS" panose="030F0702030302020204" pitchFamily="66" charset="0"/>
              </a:rPr>
              <a:t>at</a:t>
            </a:r>
            <a:r>
              <a:rPr lang="it-IT" dirty="0">
                <a:latin typeface="Comic Sans MS" panose="030F0702030302020204" pitchFamily="66" charset="0"/>
              </a:rPr>
              <a:t> </a:t>
            </a:r>
            <a:r>
              <a:rPr lang="it-IT" dirty="0" err="1">
                <a:latin typeface="Comic Sans MS" panose="030F0702030302020204" pitchFamily="66" charset="0"/>
              </a:rPr>
              <a:t>different</a:t>
            </a:r>
            <a:r>
              <a:rPr lang="it-IT" dirty="0">
                <a:latin typeface="Comic Sans MS" panose="030F0702030302020204" pitchFamily="66" charset="0"/>
              </a:rPr>
              <a:t> </a:t>
            </a:r>
            <a:r>
              <a:rPr lang="it-IT" dirty="0" err="1">
                <a:latin typeface="Comic Sans MS" panose="030F0702030302020204" pitchFamily="66" charset="0"/>
              </a:rPr>
              <a:t>temperatures</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Only</a:t>
            </a:r>
            <a:r>
              <a:rPr lang="it-IT" dirty="0">
                <a:latin typeface="Comic Sans MS" panose="030F0702030302020204" pitchFamily="66" charset="0"/>
              </a:rPr>
              <a:t> </a:t>
            </a:r>
            <a:r>
              <a:rPr lang="it-IT" dirty="0" err="1">
                <a:latin typeface="Comic Sans MS" panose="030F0702030302020204" pitchFamily="66" charset="0"/>
              </a:rPr>
              <a:t>takes</a:t>
            </a:r>
            <a:r>
              <a:rPr lang="it-IT" dirty="0">
                <a:latin typeface="Comic Sans MS" panose="030F0702030302020204" pitchFamily="66" charset="0"/>
              </a:rPr>
              <a:t> </a:t>
            </a:r>
            <a:r>
              <a:rPr lang="it-IT" dirty="0" err="1">
                <a:latin typeface="Comic Sans MS" panose="030F0702030302020204" pitchFamily="66" charset="0"/>
              </a:rPr>
              <a:t>place</a:t>
            </a:r>
            <a:r>
              <a:rPr lang="it-IT" dirty="0">
                <a:latin typeface="Comic Sans MS" panose="030F0702030302020204" pitchFamily="66" charset="0"/>
              </a:rPr>
              <a:t> </a:t>
            </a:r>
            <a:r>
              <a:rPr lang="it-IT" dirty="0" err="1">
                <a:latin typeface="Comic Sans MS" panose="030F0702030302020204" pitchFamily="66" charset="0"/>
              </a:rPr>
              <a:t>between</a:t>
            </a:r>
            <a:r>
              <a:rPr lang="it-IT" dirty="0">
                <a:latin typeface="Comic Sans MS" panose="030F0702030302020204" pitchFamily="66" charset="0"/>
              </a:rPr>
              <a:t> a body </a:t>
            </a:r>
            <a:r>
              <a:rPr lang="it-IT" dirty="0" err="1">
                <a:latin typeface="Comic Sans MS" panose="030F0702030302020204" pitchFamily="66" charset="0"/>
              </a:rPr>
              <a:t>at</a:t>
            </a:r>
            <a:r>
              <a:rPr lang="it-IT" dirty="0">
                <a:latin typeface="Comic Sans MS" panose="030F0702030302020204" pitchFamily="66" charset="0"/>
              </a:rPr>
              <a:t> a </a:t>
            </a:r>
            <a:r>
              <a:rPr lang="it-IT" dirty="0" err="1">
                <a:latin typeface="Comic Sans MS" panose="030F0702030302020204" pitchFamily="66" charset="0"/>
              </a:rPr>
              <a:t>higher</a:t>
            </a:r>
            <a:r>
              <a:rPr lang="it-IT" dirty="0">
                <a:latin typeface="Comic Sans MS" panose="030F0702030302020204" pitchFamily="66" charset="0"/>
              </a:rPr>
              <a:t> temperature and a body </a:t>
            </a:r>
            <a:r>
              <a:rPr lang="it-IT" dirty="0" err="1">
                <a:latin typeface="Comic Sans MS" panose="030F0702030302020204" pitchFamily="66" charset="0"/>
              </a:rPr>
              <a:t>at</a:t>
            </a:r>
            <a:r>
              <a:rPr lang="it-IT" dirty="0">
                <a:latin typeface="Comic Sans MS" panose="030F0702030302020204" pitchFamily="66" charset="0"/>
              </a:rPr>
              <a:t> a </a:t>
            </a:r>
            <a:r>
              <a:rPr lang="it-IT" dirty="0" err="1">
                <a:latin typeface="Comic Sans MS" panose="030F0702030302020204" pitchFamily="66" charset="0"/>
              </a:rPr>
              <a:t>lower</a:t>
            </a:r>
            <a:r>
              <a:rPr lang="it-IT" dirty="0">
                <a:latin typeface="Comic Sans MS" panose="030F0702030302020204" pitchFamily="66" charset="0"/>
              </a:rPr>
              <a:t> temperature</a:t>
            </a:r>
          </a:p>
          <a:p>
            <a:pPr marL="342900" indent="-342900">
              <a:buFont typeface="+mj-lt"/>
              <a:buAutoNum type="arabicPeriod"/>
            </a:pPr>
            <a:r>
              <a:rPr lang="it-IT" dirty="0" err="1">
                <a:latin typeface="Comic Sans MS" panose="030F0702030302020204" pitchFamily="66" charset="0"/>
              </a:rPr>
              <a:t>Convection</a:t>
            </a:r>
            <a:r>
              <a:rPr lang="it-IT" dirty="0">
                <a:latin typeface="Comic Sans MS" panose="030F0702030302020204" pitchFamily="66" charset="0"/>
              </a:rPr>
              <a:t> </a:t>
            </a:r>
            <a:r>
              <a:rPr lang="it-IT" dirty="0" err="1">
                <a:latin typeface="Comic Sans MS" panose="030F0702030302020204" pitchFamily="66" charset="0"/>
              </a:rPr>
              <a:t>heat</a:t>
            </a:r>
            <a:r>
              <a:rPr lang="it-IT" dirty="0">
                <a:latin typeface="Comic Sans MS" panose="030F0702030302020204" pitchFamily="66" charset="0"/>
              </a:rPr>
              <a:t> transfer….</a:t>
            </a:r>
          </a:p>
          <a:p>
            <a:pPr marL="800100" lvl="1" indent="-342900">
              <a:buFont typeface="+mj-lt"/>
              <a:buAutoNum type="alphaLcParenR"/>
            </a:pPr>
            <a:r>
              <a:rPr lang="it-IT" dirty="0" err="1">
                <a:latin typeface="Comic Sans MS" panose="030F0702030302020204" pitchFamily="66" charset="0"/>
              </a:rPr>
              <a:t>Occurs</a:t>
            </a:r>
            <a:r>
              <a:rPr lang="it-IT" dirty="0">
                <a:latin typeface="Comic Sans MS" panose="030F0702030302020204" pitchFamily="66" charset="0"/>
              </a:rPr>
              <a:t> </a:t>
            </a:r>
            <a:r>
              <a:rPr lang="it-IT" dirty="0" err="1">
                <a:latin typeface="Comic Sans MS" panose="030F0702030302020204" pitchFamily="66" charset="0"/>
              </a:rPr>
              <a:t>between</a:t>
            </a:r>
            <a:r>
              <a:rPr lang="it-IT" dirty="0">
                <a:latin typeface="Comic Sans MS" panose="030F0702030302020204" pitchFamily="66" charset="0"/>
              </a:rPr>
              <a:t> a </a:t>
            </a:r>
            <a:r>
              <a:rPr lang="it-IT" dirty="0" err="1">
                <a:latin typeface="Comic Sans MS" panose="030F0702030302020204" pitchFamily="66" charset="0"/>
              </a:rPr>
              <a:t>fluid</a:t>
            </a:r>
            <a:r>
              <a:rPr lang="it-IT" dirty="0">
                <a:latin typeface="Comic Sans MS" panose="030F0702030302020204" pitchFamily="66" charset="0"/>
              </a:rPr>
              <a:t> and a </a:t>
            </a:r>
            <a:r>
              <a:rPr lang="it-IT" dirty="0" err="1">
                <a:latin typeface="Comic Sans MS" panose="030F0702030302020204" pitchFamily="66" charset="0"/>
              </a:rPr>
              <a:t>surface</a:t>
            </a:r>
            <a:r>
              <a:rPr lang="it-IT" dirty="0">
                <a:latin typeface="Comic Sans MS" panose="030F0702030302020204" pitchFamily="66" charset="0"/>
              </a:rPr>
              <a:t> </a:t>
            </a:r>
            <a:r>
              <a:rPr lang="it-IT" dirty="0" err="1">
                <a:latin typeface="Comic Sans MS" panose="030F0702030302020204" pitchFamily="66" charset="0"/>
              </a:rPr>
              <a:t>at</a:t>
            </a:r>
            <a:r>
              <a:rPr lang="it-IT" dirty="0">
                <a:latin typeface="Comic Sans MS" panose="030F0702030302020204" pitchFamily="66" charset="0"/>
              </a:rPr>
              <a:t> </a:t>
            </a:r>
            <a:r>
              <a:rPr lang="it-IT" dirty="0" err="1">
                <a:latin typeface="Comic Sans MS" panose="030F0702030302020204" pitchFamily="66" charset="0"/>
              </a:rPr>
              <a:t>different</a:t>
            </a:r>
            <a:r>
              <a:rPr lang="it-IT" dirty="0">
                <a:latin typeface="Comic Sans MS" panose="030F0702030302020204" pitchFamily="66" charset="0"/>
              </a:rPr>
              <a:t> </a:t>
            </a:r>
            <a:r>
              <a:rPr lang="it-IT" dirty="0" err="1">
                <a:latin typeface="Comic Sans MS" panose="030F0702030302020204" pitchFamily="66" charset="0"/>
              </a:rPr>
              <a:t>temperatures</a:t>
            </a:r>
            <a:endParaRPr lang="it-IT" dirty="0">
              <a:latin typeface="Comic Sans MS" panose="030F0702030302020204" pitchFamily="66" charset="0"/>
            </a:endParaRPr>
          </a:p>
          <a:p>
            <a:pPr marL="800100" lvl="1" indent="-342900">
              <a:buFont typeface="+mj-lt"/>
              <a:buAutoNum type="alphaLcParenR"/>
            </a:pPr>
            <a:r>
              <a:rPr lang="it-IT" dirty="0">
                <a:latin typeface="Comic Sans MS" panose="030F0702030302020204" pitchFamily="66" charset="0"/>
              </a:rPr>
              <a:t>Always </a:t>
            </a:r>
            <a:r>
              <a:rPr lang="it-IT" dirty="0" err="1">
                <a:latin typeface="Comic Sans MS" panose="030F0702030302020204" pitchFamily="66" charset="0"/>
              </a:rPr>
              <a:t>takes</a:t>
            </a:r>
            <a:r>
              <a:rPr lang="it-IT" dirty="0">
                <a:latin typeface="Comic Sans MS" panose="030F0702030302020204" pitchFamily="66" charset="0"/>
              </a:rPr>
              <a:t> </a:t>
            </a:r>
            <a:r>
              <a:rPr lang="it-IT" dirty="0" err="1">
                <a:latin typeface="Comic Sans MS" panose="030F0702030302020204" pitchFamily="66" charset="0"/>
              </a:rPr>
              <a:t>place</a:t>
            </a:r>
            <a:r>
              <a:rPr lang="it-IT" dirty="0">
                <a:latin typeface="Comic Sans MS" panose="030F0702030302020204" pitchFamily="66" charset="0"/>
              </a:rPr>
              <a:t> in the </a:t>
            </a:r>
            <a:r>
              <a:rPr lang="it-IT" dirty="0" err="1">
                <a:latin typeface="Comic Sans MS" panose="030F0702030302020204" pitchFamily="66" charset="0"/>
              </a:rPr>
              <a:t>presence</a:t>
            </a:r>
            <a:r>
              <a:rPr lang="it-IT" dirty="0">
                <a:latin typeface="Comic Sans MS" panose="030F0702030302020204" pitchFamily="66" charset="0"/>
              </a:rPr>
              <a:t> of a temperature </a:t>
            </a:r>
            <a:r>
              <a:rPr lang="it-IT" dirty="0" err="1">
                <a:latin typeface="Comic Sans MS" panose="030F0702030302020204" pitchFamily="66" charset="0"/>
              </a:rPr>
              <a:t>difference</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Only</a:t>
            </a:r>
            <a:r>
              <a:rPr lang="it-IT" dirty="0">
                <a:latin typeface="Comic Sans MS" panose="030F0702030302020204" pitchFamily="66" charset="0"/>
              </a:rPr>
              <a:t> </a:t>
            </a:r>
            <a:r>
              <a:rPr lang="it-IT" dirty="0" err="1">
                <a:latin typeface="Comic Sans MS" panose="030F0702030302020204" pitchFamily="66" charset="0"/>
              </a:rPr>
              <a:t>happens</a:t>
            </a:r>
            <a:r>
              <a:rPr lang="it-IT" dirty="0">
                <a:latin typeface="Comic Sans MS" panose="030F0702030302020204" pitchFamily="66" charset="0"/>
              </a:rPr>
              <a:t> in </a:t>
            </a:r>
            <a:r>
              <a:rPr lang="it-IT" dirty="0" err="1">
                <a:latin typeface="Comic Sans MS" panose="030F0702030302020204" pitchFamily="66" charset="0"/>
              </a:rPr>
              <a:t>gases</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Is</a:t>
            </a:r>
            <a:r>
              <a:rPr lang="it-IT" dirty="0">
                <a:latin typeface="Comic Sans MS" panose="030F0702030302020204" pitchFamily="66" charset="0"/>
              </a:rPr>
              <a:t> the </a:t>
            </a:r>
            <a:r>
              <a:rPr lang="it-IT" dirty="0" err="1">
                <a:latin typeface="Comic Sans MS" panose="030F0702030302020204" pitchFamily="66" charset="0"/>
              </a:rPr>
              <a:t>only</a:t>
            </a:r>
            <a:r>
              <a:rPr lang="it-IT" dirty="0">
                <a:latin typeface="Comic Sans MS" panose="030F0702030302020204" pitchFamily="66" charset="0"/>
              </a:rPr>
              <a:t> mode of </a:t>
            </a:r>
            <a:r>
              <a:rPr lang="it-IT" dirty="0" err="1">
                <a:latin typeface="Comic Sans MS" panose="030F0702030302020204" pitchFamily="66" charset="0"/>
              </a:rPr>
              <a:t>heat</a:t>
            </a:r>
            <a:r>
              <a:rPr lang="it-IT" dirty="0">
                <a:latin typeface="Comic Sans MS" panose="030F0702030302020204" pitchFamily="66" charset="0"/>
              </a:rPr>
              <a:t> transfer </a:t>
            </a:r>
            <a:r>
              <a:rPr lang="it-IT" dirty="0" err="1">
                <a:latin typeface="Comic Sans MS" panose="030F0702030302020204" pitchFamily="66" charset="0"/>
              </a:rPr>
              <a:t>that</a:t>
            </a:r>
            <a:r>
              <a:rPr lang="it-IT" dirty="0">
                <a:latin typeface="Comic Sans MS" panose="030F0702030302020204" pitchFamily="66" charset="0"/>
              </a:rPr>
              <a:t> can </a:t>
            </a:r>
            <a:r>
              <a:rPr lang="it-IT" dirty="0" err="1">
                <a:latin typeface="Comic Sans MS" panose="030F0702030302020204" pitchFamily="66" charset="0"/>
              </a:rPr>
              <a:t>occur</a:t>
            </a:r>
            <a:r>
              <a:rPr lang="it-IT" dirty="0">
                <a:latin typeface="Comic Sans MS" panose="030F0702030302020204" pitchFamily="66" charset="0"/>
              </a:rPr>
              <a:t> </a:t>
            </a:r>
            <a:r>
              <a:rPr lang="it-IT" dirty="0" err="1">
                <a:latin typeface="Comic Sans MS" panose="030F0702030302020204" pitchFamily="66" charset="0"/>
              </a:rPr>
              <a:t>when</a:t>
            </a:r>
            <a:r>
              <a:rPr lang="it-IT" dirty="0">
                <a:latin typeface="Comic Sans MS" panose="030F0702030302020204" pitchFamily="66" charset="0"/>
              </a:rPr>
              <a:t> </a:t>
            </a:r>
            <a:r>
              <a:rPr lang="it-IT" dirty="0" err="1">
                <a:latin typeface="Comic Sans MS" panose="030F0702030302020204" pitchFamily="66" charset="0"/>
              </a:rPr>
              <a:t>there</a:t>
            </a:r>
            <a:r>
              <a:rPr lang="it-IT" dirty="0">
                <a:latin typeface="Comic Sans MS" panose="030F0702030302020204" pitchFamily="66" charset="0"/>
              </a:rPr>
              <a:t> </a:t>
            </a:r>
            <a:r>
              <a:rPr lang="it-IT" dirty="0" err="1">
                <a:latin typeface="Comic Sans MS" panose="030F0702030302020204" pitchFamily="66" charset="0"/>
              </a:rPr>
              <a:t>is</a:t>
            </a:r>
            <a:r>
              <a:rPr lang="it-IT" dirty="0">
                <a:latin typeface="Comic Sans MS" panose="030F0702030302020204" pitchFamily="66" charset="0"/>
              </a:rPr>
              <a:t> a temperature </a:t>
            </a:r>
            <a:r>
              <a:rPr lang="it-IT" dirty="0" err="1">
                <a:latin typeface="Comic Sans MS" panose="030F0702030302020204" pitchFamily="66" charset="0"/>
              </a:rPr>
              <a:t>difference</a:t>
            </a:r>
            <a:r>
              <a:rPr lang="it-IT" dirty="0">
                <a:latin typeface="Comic Sans MS" panose="030F0702030302020204" pitchFamily="66" charset="0"/>
              </a:rPr>
              <a:t> </a:t>
            </a:r>
            <a:r>
              <a:rPr lang="it-IT" dirty="0" err="1">
                <a:latin typeface="Comic Sans MS" panose="030F0702030302020204" pitchFamily="66" charset="0"/>
              </a:rPr>
              <a:t>between</a:t>
            </a:r>
            <a:r>
              <a:rPr lang="it-IT" dirty="0">
                <a:latin typeface="Comic Sans MS" panose="030F0702030302020204" pitchFamily="66" charset="0"/>
              </a:rPr>
              <a:t> </a:t>
            </a:r>
            <a:r>
              <a:rPr lang="it-IT" dirty="0" err="1">
                <a:latin typeface="Comic Sans MS" panose="030F0702030302020204" pitchFamily="66" charset="0"/>
              </a:rPr>
              <a:t>two</a:t>
            </a:r>
            <a:r>
              <a:rPr lang="it-IT" dirty="0">
                <a:latin typeface="Comic Sans MS" panose="030F0702030302020204" pitchFamily="66" charset="0"/>
              </a:rPr>
              <a:t> </a:t>
            </a:r>
            <a:r>
              <a:rPr lang="it-IT" dirty="0" err="1">
                <a:latin typeface="Comic Sans MS" panose="030F0702030302020204" pitchFamily="66" charset="0"/>
              </a:rPr>
              <a:t>points</a:t>
            </a:r>
            <a:r>
              <a:rPr lang="it-IT" dirty="0">
                <a:latin typeface="Comic Sans MS" panose="030F0702030302020204" pitchFamily="66" charset="0"/>
              </a:rPr>
              <a:t> in a </a:t>
            </a:r>
            <a:r>
              <a:rPr lang="it-IT" dirty="0" err="1">
                <a:latin typeface="Comic Sans MS" panose="030F0702030302020204" pitchFamily="66" charset="0"/>
              </a:rPr>
              <a:t>liquid</a:t>
            </a:r>
            <a:endParaRPr lang="it-IT" dirty="0">
              <a:latin typeface="Comic Sans MS" panose="030F0702030302020204" pitchFamily="66" charset="0"/>
            </a:endParaRPr>
          </a:p>
          <a:p>
            <a:pPr marL="342900" indent="-342900">
              <a:buFont typeface="+mj-lt"/>
              <a:buAutoNum type="arabicPeriod"/>
            </a:pPr>
            <a:r>
              <a:rPr lang="it-IT" dirty="0" err="1">
                <a:latin typeface="Comic Sans MS" panose="030F0702030302020204" pitchFamily="66" charset="0"/>
              </a:rPr>
              <a:t>Radiation</a:t>
            </a:r>
            <a:r>
              <a:rPr lang="it-IT" dirty="0">
                <a:latin typeface="Comic Sans MS" panose="030F0702030302020204" pitchFamily="66" charset="0"/>
              </a:rPr>
              <a:t> </a:t>
            </a:r>
            <a:r>
              <a:rPr lang="it-IT" dirty="0" err="1">
                <a:latin typeface="Comic Sans MS" panose="030F0702030302020204" pitchFamily="66" charset="0"/>
              </a:rPr>
              <a:t>heat</a:t>
            </a:r>
            <a:r>
              <a:rPr lang="it-IT" dirty="0">
                <a:latin typeface="Comic Sans MS" panose="030F0702030302020204" pitchFamily="66" charset="0"/>
              </a:rPr>
              <a:t> </a:t>
            </a:r>
            <a:r>
              <a:rPr lang="it-IT" dirty="0" err="1">
                <a:latin typeface="Comic Sans MS" panose="030F0702030302020204" pitchFamily="66" charset="0"/>
              </a:rPr>
              <a:t>trasfer</a:t>
            </a:r>
            <a:r>
              <a:rPr lang="it-IT" dirty="0">
                <a:latin typeface="Comic Sans MS" panose="030F0702030302020204" pitchFamily="66" charset="0"/>
              </a:rPr>
              <a:t>…</a:t>
            </a:r>
          </a:p>
          <a:p>
            <a:pPr marL="800100" lvl="1" indent="-342900">
              <a:buFont typeface="+mj-lt"/>
              <a:buAutoNum type="alphaLcParenR"/>
            </a:pPr>
            <a:r>
              <a:rPr lang="it-IT" dirty="0" err="1">
                <a:latin typeface="Comic Sans MS" panose="030F0702030302020204" pitchFamily="66" charset="0"/>
              </a:rPr>
              <a:t>Only</a:t>
            </a:r>
            <a:r>
              <a:rPr lang="it-IT" dirty="0">
                <a:latin typeface="Comic Sans MS" panose="030F0702030302020204" pitchFamily="66" charset="0"/>
              </a:rPr>
              <a:t> </a:t>
            </a:r>
            <a:r>
              <a:rPr lang="it-IT" dirty="0" err="1">
                <a:latin typeface="Comic Sans MS" panose="030F0702030302020204" pitchFamily="66" charset="0"/>
              </a:rPr>
              <a:t>occurs</a:t>
            </a:r>
            <a:r>
              <a:rPr lang="it-IT" dirty="0">
                <a:latin typeface="Comic Sans MS" panose="030F0702030302020204" pitchFamily="66" charset="0"/>
              </a:rPr>
              <a:t> in a </a:t>
            </a:r>
            <a:r>
              <a:rPr lang="it-IT" dirty="0" err="1">
                <a:latin typeface="Comic Sans MS" panose="030F0702030302020204" pitchFamily="66" charset="0"/>
              </a:rPr>
              <a:t>vacuum</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Occurs</a:t>
            </a:r>
            <a:r>
              <a:rPr lang="it-IT" dirty="0">
                <a:latin typeface="Comic Sans MS" panose="030F0702030302020204" pitchFamily="66" charset="0"/>
              </a:rPr>
              <a:t> </a:t>
            </a:r>
            <a:r>
              <a:rPr lang="it-IT" dirty="0" err="1">
                <a:latin typeface="Comic Sans MS" panose="030F0702030302020204" pitchFamily="66" charset="0"/>
              </a:rPr>
              <a:t>only</a:t>
            </a:r>
            <a:r>
              <a:rPr lang="it-IT" dirty="0">
                <a:latin typeface="Comic Sans MS" panose="030F0702030302020204" pitchFamily="66" charset="0"/>
              </a:rPr>
              <a:t> in </a:t>
            </a:r>
            <a:r>
              <a:rPr lang="it-IT" dirty="0" err="1">
                <a:latin typeface="Comic Sans MS" panose="030F0702030302020204" pitchFamily="66" charset="0"/>
              </a:rPr>
              <a:t>solids</a:t>
            </a:r>
            <a:r>
              <a:rPr lang="it-IT" dirty="0">
                <a:latin typeface="Comic Sans MS" panose="030F0702030302020204" pitchFamily="66" charset="0"/>
              </a:rPr>
              <a:t> </a:t>
            </a:r>
            <a:r>
              <a:rPr lang="it-IT" dirty="0" err="1">
                <a:latin typeface="Comic Sans MS" panose="030F0702030302020204" pitchFamily="66" charset="0"/>
              </a:rPr>
              <a:t>when</a:t>
            </a:r>
            <a:r>
              <a:rPr lang="it-IT" dirty="0">
                <a:latin typeface="Comic Sans MS" panose="030F0702030302020204" pitchFamily="66" charset="0"/>
              </a:rPr>
              <a:t> the </a:t>
            </a:r>
            <a:r>
              <a:rPr lang="it-IT" dirty="0" err="1">
                <a:latin typeface="Comic Sans MS" panose="030F0702030302020204" pitchFamily="66" charset="0"/>
              </a:rPr>
              <a:t>sorroundings</a:t>
            </a:r>
            <a:r>
              <a:rPr lang="it-IT" dirty="0">
                <a:latin typeface="Comic Sans MS" panose="030F0702030302020204" pitchFamily="66" charset="0"/>
              </a:rPr>
              <a:t> are </a:t>
            </a:r>
            <a:r>
              <a:rPr lang="it-IT" dirty="0" err="1">
                <a:latin typeface="Comic Sans MS" panose="030F0702030302020204" pitchFamily="66" charset="0"/>
              </a:rPr>
              <a:t>at</a:t>
            </a:r>
            <a:r>
              <a:rPr lang="it-IT" dirty="0">
                <a:latin typeface="Comic Sans MS" panose="030F0702030302020204" pitchFamily="66" charset="0"/>
              </a:rPr>
              <a:t> a </a:t>
            </a:r>
            <a:r>
              <a:rPr lang="it-IT" dirty="0" err="1">
                <a:latin typeface="Comic Sans MS" panose="030F0702030302020204" pitchFamily="66" charset="0"/>
              </a:rPr>
              <a:t>different</a:t>
            </a:r>
            <a:r>
              <a:rPr lang="it-IT" dirty="0">
                <a:latin typeface="Comic Sans MS" panose="030F0702030302020204" pitchFamily="66" charset="0"/>
              </a:rPr>
              <a:t> temperature</a:t>
            </a:r>
          </a:p>
          <a:p>
            <a:pPr marL="800100" lvl="1" indent="-342900">
              <a:buFont typeface="+mj-lt"/>
              <a:buAutoNum type="alphaLcParenR"/>
            </a:pPr>
            <a:r>
              <a:rPr lang="it-IT" dirty="0" err="1">
                <a:latin typeface="Comic Sans MS" panose="030F0702030302020204" pitchFamily="66" charset="0"/>
              </a:rPr>
              <a:t>Takes</a:t>
            </a:r>
            <a:r>
              <a:rPr lang="it-IT" dirty="0">
                <a:latin typeface="Comic Sans MS" panose="030F0702030302020204" pitchFamily="66" charset="0"/>
              </a:rPr>
              <a:t> </a:t>
            </a:r>
            <a:r>
              <a:rPr lang="it-IT" dirty="0" err="1">
                <a:latin typeface="Comic Sans MS" panose="030F0702030302020204" pitchFamily="66" charset="0"/>
              </a:rPr>
              <a:t>place</a:t>
            </a:r>
            <a:r>
              <a:rPr lang="it-IT" dirty="0">
                <a:latin typeface="Comic Sans MS" panose="030F0702030302020204" pitchFamily="66" charset="0"/>
              </a:rPr>
              <a:t> </a:t>
            </a:r>
            <a:r>
              <a:rPr lang="it-IT" dirty="0" err="1">
                <a:latin typeface="Comic Sans MS" panose="030F0702030302020204" pitchFamily="66" charset="0"/>
              </a:rPr>
              <a:t>only</a:t>
            </a:r>
            <a:r>
              <a:rPr lang="it-IT" dirty="0">
                <a:latin typeface="Comic Sans MS" panose="030F0702030302020204" pitchFamily="66" charset="0"/>
              </a:rPr>
              <a:t> in </a:t>
            </a:r>
            <a:r>
              <a:rPr lang="it-IT" dirty="0" err="1">
                <a:latin typeface="Comic Sans MS" panose="030F0702030302020204" pitchFamily="66" charset="0"/>
              </a:rPr>
              <a:t>solids</a:t>
            </a:r>
            <a:endParaRPr lang="it-IT" dirty="0">
              <a:latin typeface="Comic Sans MS" panose="030F0702030302020204" pitchFamily="66" charset="0"/>
            </a:endParaRPr>
          </a:p>
          <a:p>
            <a:pPr marL="800100" lvl="1" indent="-342900">
              <a:buFont typeface="+mj-lt"/>
              <a:buAutoNum type="alphaLcParenR"/>
            </a:pPr>
            <a:r>
              <a:rPr lang="it-IT" dirty="0" err="1">
                <a:latin typeface="Comic Sans MS" panose="030F0702030302020204" pitchFamily="66" charset="0"/>
              </a:rPr>
              <a:t>Is</a:t>
            </a:r>
            <a:r>
              <a:rPr lang="it-IT" dirty="0">
                <a:latin typeface="Comic Sans MS" panose="030F0702030302020204" pitchFamily="66" charset="0"/>
              </a:rPr>
              <a:t> </a:t>
            </a:r>
            <a:r>
              <a:rPr lang="it-IT" dirty="0" err="1">
                <a:latin typeface="Comic Sans MS" panose="030F0702030302020204" pitchFamily="66" charset="0"/>
              </a:rPr>
              <a:t>always</a:t>
            </a:r>
            <a:r>
              <a:rPr lang="it-IT" dirty="0">
                <a:latin typeface="Comic Sans MS" panose="030F0702030302020204" pitchFamily="66" charset="0"/>
              </a:rPr>
              <a:t> </a:t>
            </a:r>
            <a:r>
              <a:rPr lang="it-IT" dirty="0" err="1">
                <a:latin typeface="Comic Sans MS" panose="030F0702030302020204" pitchFamily="66" charset="0"/>
              </a:rPr>
              <a:t>occurring</a:t>
            </a:r>
            <a:r>
              <a:rPr lang="it-IT" dirty="0">
                <a:latin typeface="Comic Sans MS" panose="030F0702030302020204" pitchFamily="66" charset="0"/>
              </a:rPr>
              <a:t>, </a:t>
            </a:r>
            <a:r>
              <a:rPr lang="it-IT" dirty="0" err="1">
                <a:latin typeface="Comic Sans MS" panose="030F0702030302020204" pitchFamily="66" charset="0"/>
              </a:rPr>
              <a:t>because</a:t>
            </a:r>
            <a:r>
              <a:rPr lang="it-IT" dirty="0">
                <a:latin typeface="Comic Sans MS" panose="030F0702030302020204" pitchFamily="66" charset="0"/>
              </a:rPr>
              <a:t> </a:t>
            </a:r>
            <a:r>
              <a:rPr lang="it-IT" dirty="0" err="1">
                <a:latin typeface="Comic Sans MS" panose="030F0702030302020204" pitchFamily="66" charset="0"/>
              </a:rPr>
              <a:t>every</a:t>
            </a:r>
            <a:r>
              <a:rPr lang="it-IT" dirty="0">
                <a:latin typeface="Comic Sans MS" panose="030F0702030302020204" pitchFamily="66" charset="0"/>
              </a:rPr>
              <a:t> medium </a:t>
            </a:r>
            <a:r>
              <a:rPr lang="it-IT" dirty="0" err="1">
                <a:latin typeface="Comic Sans MS" panose="030F0702030302020204" pitchFamily="66" charset="0"/>
              </a:rPr>
              <a:t>has</a:t>
            </a:r>
            <a:r>
              <a:rPr lang="it-IT" dirty="0">
                <a:latin typeface="Comic Sans MS" panose="030F0702030302020204" pitchFamily="66" charset="0"/>
              </a:rPr>
              <a:t> a temperature </a:t>
            </a:r>
            <a:r>
              <a:rPr lang="it-IT" dirty="0" err="1">
                <a:latin typeface="Comic Sans MS" panose="030F0702030302020204" pitchFamily="66" charset="0"/>
              </a:rPr>
              <a:t>above</a:t>
            </a:r>
            <a:r>
              <a:rPr lang="it-IT" dirty="0">
                <a:latin typeface="Comic Sans MS" panose="030F0702030302020204" pitchFamily="66" charset="0"/>
              </a:rPr>
              <a:t> zero kelvin</a:t>
            </a:r>
          </a:p>
        </p:txBody>
      </p:sp>
    </p:spTree>
    <p:extLst>
      <p:ext uri="{BB962C8B-B14F-4D97-AF65-F5344CB8AC3E}">
        <p14:creationId xmlns:p14="http://schemas.microsoft.com/office/powerpoint/2010/main" val="1006818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30325" y="342494"/>
            <a:ext cx="4023709" cy="1121761"/>
          </a:xfrm>
          <a:prstGeom prst="rect">
            <a:avLst/>
          </a:prstGeom>
        </p:spPr>
      </p:pic>
      <p:sp>
        <p:nvSpPr>
          <p:cNvPr id="3" name="Rettangolo 2"/>
          <p:cNvSpPr/>
          <p:nvPr/>
        </p:nvSpPr>
        <p:spPr>
          <a:xfrm>
            <a:off x="354235" y="1372426"/>
            <a:ext cx="11476653" cy="5262979"/>
          </a:xfrm>
          <a:prstGeom prst="rect">
            <a:avLst/>
          </a:prstGeom>
        </p:spPr>
        <p:txBody>
          <a:bodyPr wrap="square">
            <a:spAutoFit/>
          </a:bodyPr>
          <a:lstStyle/>
          <a:p>
            <a:r>
              <a:rPr lang="en-US" sz="2400" dirty="0">
                <a:latin typeface="Comic Sans MS" panose="030F0702030302020204" pitchFamily="66" charset="0"/>
              </a:rPr>
              <a:t>A box with a total surface area 1.50 m</a:t>
            </a:r>
            <a:r>
              <a:rPr lang="en-US" sz="2400" baseline="30000" dirty="0">
                <a:latin typeface="Comic Sans MS" panose="030F0702030302020204" pitchFamily="66" charset="0"/>
              </a:rPr>
              <a:t>2</a:t>
            </a:r>
            <a:r>
              <a:rPr lang="en-US" sz="2400" dirty="0">
                <a:latin typeface="Comic Sans MS" panose="030F0702030302020204" pitchFamily="66" charset="0"/>
              </a:rPr>
              <a:t> and a side thickness of 2.0 cm is made of an insulating material. There is a 10.0 W electric heater inside the box, and it maintains the box’s internal temperature at 20.0 °C above its external temperature. Find the thermal conductivity k of the insulating material (Remember that P=Energy/time interval)</a:t>
            </a:r>
          </a:p>
          <a:p>
            <a:pPr>
              <a:lnSpc>
                <a:spcPct val="150000"/>
              </a:lnSpc>
            </a:pPr>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lang="en-US" sz="2400" dirty="0">
              <a:effectLst/>
              <a:latin typeface="Comic Sans MS" panose="030F0702030302020204" pitchFamily="66" charset="0"/>
            </a:endParaRPr>
          </a:p>
        </p:txBody>
      </p:sp>
    </p:spTree>
    <p:extLst>
      <p:ext uri="{BB962C8B-B14F-4D97-AF65-F5344CB8AC3E}">
        <p14:creationId xmlns:p14="http://schemas.microsoft.com/office/powerpoint/2010/main" val="2406989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30325" y="342494"/>
            <a:ext cx="4023709" cy="1121761"/>
          </a:xfrm>
          <a:prstGeom prst="rect">
            <a:avLst/>
          </a:prstGeom>
        </p:spPr>
      </p:pic>
      <p:sp>
        <p:nvSpPr>
          <p:cNvPr id="3" name="Rettangolo 2"/>
          <p:cNvSpPr/>
          <p:nvPr/>
        </p:nvSpPr>
        <p:spPr>
          <a:xfrm>
            <a:off x="354235" y="1372426"/>
            <a:ext cx="11476653" cy="4524315"/>
          </a:xfrm>
          <a:prstGeom prst="rect">
            <a:avLst/>
          </a:prstGeom>
        </p:spPr>
        <p:txBody>
          <a:bodyPr wrap="square">
            <a:spAutoFit/>
          </a:bodyPr>
          <a:lstStyle/>
          <a:p>
            <a:r>
              <a:rPr lang="en-US" sz="2400" dirty="0">
                <a:latin typeface="Comic Sans MS" panose="030F0702030302020204" pitchFamily="66" charset="0"/>
              </a:rPr>
              <a:t>The surface of the Sun has a temperature of about 5.800 K, its radius is 6.96∙10</a:t>
            </a:r>
            <a:r>
              <a:rPr lang="en-US" sz="2400" baseline="30000" dirty="0">
                <a:latin typeface="Comic Sans MS" panose="030F0702030302020204" pitchFamily="66" charset="0"/>
              </a:rPr>
              <a:t>8</a:t>
            </a:r>
            <a:r>
              <a:rPr lang="en-US" sz="2400" dirty="0">
                <a:latin typeface="Comic Sans MS" panose="030F0702030302020204" pitchFamily="66" charset="0"/>
              </a:rPr>
              <a:t>m. Calculate the energy radiated by the Sun every second. Assume that the emissivity of the Sun is 0.965.</a:t>
            </a:r>
          </a:p>
          <a:p>
            <a:pPr>
              <a:lnSpc>
                <a:spcPct val="150000"/>
              </a:lnSpc>
            </a:pPr>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lang="en-US" sz="2400" dirty="0">
              <a:effectLst/>
              <a:latin typeface="Comic Sans MS" panose="030F0702030302020204" pitchFamily="66" charset="0"/>
            </a:endParaRPr>
          </a:p>
        </p:txBody>
      </p:sp>
    </p:spTree>
    <p:extLst>
      <p:ext uri="{BB962C8B-B14F-4D97-AF65-F5344CB8AC3E}">
        <p14:creationId xmlns:p14="http://schemas.microsoft.com/office/powerpoint/2010/main" val="2639227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30325" y="342494"/>
            <a:ext cx="4023709" cy="1121761"/>
          </a:xfrm>
          <a:prstGeom prst="rect">
            <a:avLst/>
          </a:prstGeom>
        </p:spPr>
      </p:pic>
      <p:sp>
        <p:nvSpPr>
          <p:cNvPr id="3" name="Rettangolo 2"/>
          <p:cNvSpPr/>
          <p:nvPr/>
        </p:nvSpPr>
        <p:spPr>
          <a:xfrm>
            <a:off x="354235" y="1372426"/>
            <a:ext cx="11476653" cy="5262979"/>
          </a:xfrm>
          <a:prstGeom prst="rect">
            <a:avLst/>
          </a:prstGeom>
        </p:spPr>
        <p:txBody>
          <a:bodyPr wrap="square">
            <a:spAutoFit/>
          </a:bodyPr>
          <a:lstStyle/>
          <a:p>
            <a:r>
              <a:rPr lang="en-US" sz="2400" dirty="0">
                <a:effectLst/>
                <a:latin typeface="Comic Sans MS" panose="030F0702030302020204" pitchFamily="66" charset="0"/>
              </a:rPr>
              <a:t>Get into a group of three and, using internet, try to explain </a:t>
            </a:r>
          </a:p>
          <a:p>
            <a:pPr marL="342900" indent="-342900">
              <a:buFont typeface="Arial" panose="020B0604020202020204" pitchFamily="34" charset="0"/>
              <a:buChar char="•"/>
            </a:pPr>
            <a:r>
              <a:rPr lang="en-US" sz="2400">
                <a:effectLst/>
                <a:latin typeface="Comic Sans MS" panose="030F0702030302020204" pitchFamily="66" charset="0"/>
              </a:rPr>
              <a:t>why</a:t>
            </a:r>
            <a:r>
              <a:rPr lang="en-US" sz="2400" dirty="0">
                <a:effectLst/>
                <a:latin typeface="Comic Sans MS" panose="030F0702030302020204" pitchFamily="66" charset="0"/>
              </a:rPr>
              <a:t>, during the summer, it’s better to wear white clothes and </a:t>
            </a:r>
            <a:r>
              <a:rPr lang="en-US" sz="2400">
                <a:effectLst/>
                <a:latin typeface="Comic Sans MS" panose="030F0702030302020204" pitchFamily="66" charset="0"/>
              </a:rPr>
              <a:t>not  </a:t>
            </a:r>
            <a:r>
              <a:rPr lang="en-US" sz="2400" dirty="0">
                <a:effectLst/>
                <a:latin typeface="Comic Sans MS" panose="030F0702030302020204" pitchFamily="66" charset="0"/>
              </a:rPr>
              <a:t>dark ones</a:t>
            </a:r>
          </a:p>
          <a:p>
            <a:pPr marL="342900" indent="-342900">
              <a:buFont typeface="Arial" panose="020B0604020202020204" pitchFamily="34" charset="0"/>
              <a:buChar char="•"/>
            </a:pPr>
            <a:r>
              <a:rPr lang="en-US" sz="2400" dirty="0">
                <a:latin typeface="Comic Sans MS" panose="030F0702030302020204" pitchFamily="66" charset="0"/>
              </a:rPr>
              <a:t>How a  thermos flask works</a:t>
            </a:r>
          </a:p>
          <a:p>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2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a:t>
            </a:r>
            <a:endParaRPr lang="en-US" sz="2400" dirty="0">
              <a:effectLst/>
              <a:latin typeface="Comic Sans MS" panose="030F0702030302020204" pitchFamily="66" charset="0"/>
            </a:endParaRPr>
          </a:p>
          <a:p>
            <a:endParaRPr lang="en-US" sz="2400" dirty="0">
              <a:effectLst/>
              <a:latin typeface="Comic Sans MS" panose="030F0702030302020204" pitchFamily="66" charset="0"/>
            </a:endParaRPr>
          </a:p>
        </p:txBody>
      </p:sp>
    </p:spTree>
    <p:extLst>
      <p:ext uri="{BB962C8B-B14F-4D97-AF65-F5344CB8AC3E}">
        <p14:creationId xmlns:p14="http://schemas.microsoft.com/office/powerpoint/2010/main" val="360027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progettomatematica.dm.unibo.it/ARCHIMEDE/bernoc6.jpeg"/>
          <p:cNvPicPr/>
          <p:nvPr/>
        </p:nvPicPr>
        <p:blipFill>
          <a:blip r:embed="rId2" cstate="print"/>
          <a:srcRect/>
          <a:stretch>
            <a:fillRect/>
          </a:stretch>
        </p:blipFill>
        <p:spPr bwMode="auto">
          <a:xfrm>
            <a:off x="4173062" y="551448"/>
            <a:ext cx="838200" cy="952500"/>
          </a:xfrm>
          <a:prstGeom prst="rect">
            <a:avLst/>
          </a:prstGeom>
          <a:noFill/>
        </p:spPr>
      </p:pic>
      <p:sp>
        <p:nvSpPr>
          <p:cNvPr id="4" name="CasellaDiTesto 3"/>
          <p:cNvSpPr txBox="1"/>
          <p:nvPr/>
        </p:nvSpPr>
        <p:spPr>
          <a:xfrm>
            <a:off x="5175540" y="980728"/>
            <a:ext cx="3024336" cy="523220"/>
          </a:xfrm>
          <a:prstGeom prst="rect">
            <a:avLst/>
          </a:prstGeom>
          <a:noFill/>
        </p:spPr>
        <p:txBody>
          <a:bodyPr wrap="square" rtlCol="0">
            <a:spAutoFit/>
          </a:bodyPr>
          <a:lstStyle/>
          <a:p>
            <a:pPr algn="ctr"/>
            <a:r>
              <a:rPr lang="en-US" sz="2800" b="1" dirty="0">
                <a:solidFill>
                  <a:srgbClr val="FF0000"/>
                </a:solidFill>
                <a:latin typeface="Comic Sans MS"/>
                <a:ea typeface="Calibri"/>
                <a:cs typeface="Times New Roman"/>
              </a:rPr>
              <a:t>ACTIVITIES</a:t>
            </a:r>
            <a:endParaRPr lang="it-IT" sz="2800" dirty="0"/>
          </a:p>
        </p:txBody>
      </p:sp>
      <p:sp>
        <p:nvSpPr>
          <p:cNvPr id="6" name="CasellaDiTesto 5"/>
          <p:cNvSpPr txBox="1"/>
          <p:nvPr/>
        </p:nvSpPr>
        <p:spPr>
          <a:xfrm>
            <a:off x="326571" y="1772975"/>
            <a:ext cx="10784115" cy="523220"/>
          </a:xfrm>
          <a:prstGeom prst="rect">
            <a:avLst/>
          </a:prstGeom>
          <a:noFill/>
        </p:spPr>
        <p:txBody>
          <a:bodyPr wrap="square" rtlCol="0">
            <a:spAutoFit/>
          </a:bodyPr>
          <a:lstStyle/>
          <a:p>
            <a:r>
              <a:rPr lang="it-IT" sz="2800" dirty="0">
                <a:solidFill>
                  <a:srgbClr val="00B050"/>
                </a:solidFill>
                <a:latin typeface="Comic Sans MS" panose="030F0702030302020204" pitchFamily="66" charset="0"/>
              </a:rPr>
              <a:t>In </a:t>
            </a:r>
            <a:r>
              <a:rPr lang="it-IT" sz="2800" dirty="0" err="1">
                <a:solidFill>
                  <a:srgbClr val="00B050"/>
                </a:solidFill>
                <a:latin typeface="Comic Sans MS" panose="030F0702030302020204" pitchFamily="66" charset="0"/>
              </a:rPr>
              <a:t>pairs</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answer</a:t>
            </a:r>
            <a:r>
              <a:rPr lang="it-IT" sz="2800" dirty="0">
                <a:solidFill>
                  <a:srgbClr val="00B050"/>
                </a:solidFill>
                <a:latin typeface="Comic Sans MS" panose="030F0702030302020204" pitchFamily="66" charset="0"/>
              </a:rPr>
              <a:t> the </a:t>
            </a:r>
            <a:r>
              <a:rPr lang="it-IT" sz="2800" dirty="0" err="1">
                <a:solidFill>
                  <a:srgbClr val="00B050"/>
                </a:solidFill>
                <a:latin typeface="Comic Sans MS" panose="030F0702030302020204" pitchFamily="66" charset="0"/>
              </a:rPr>
              <a:t>following</a:t>
            </a:r>
            <a:r>
              <a:rPr lang="it-IT" sz="2800" dirty="0">
                <a:solidFill>
                  <a:srgbClr val="00B050"/>
                </a:solidFill>
                <a:latin typeface="Comic Sans MS" panose="030F0702030302020204" pitchFamily="66" charset="0"/>
              </a:rPr>
              <a:t> </a:t>
            </a:r>
            <a:r>
              <a:rPr lang="it-IT" sz="2800" dirty="0" err="1">
                <a:solidFill>
                  <a:srgbClr val="00B050"/>
                </a:solidFill>
                <a:latin typeface="Comic Sans MS" panose="030F0702030302020204" pitchFamily="66" charset="0"/>
              </a:rPr>
              <a:t>questions</a:t>
            </a:r>
            <a:r>
              <a:rPr lang="it-IT" sz="2800" dirty="0">
                <a:solidFill>
                  <a:srgbClr val="00B050"/>
                </a:solidFill>
                <a:latin typeface="Comic Sans MS" panose="030F0702030302020204" pitchFamily="66" charset="0"/>
              </a:rPr>
              <a:t>:  </a:t>
            </a:r>
          </a:p>
        </p:txBody>
      </p:sp>
      <p:sp>
        <p:nvSpPr>
          <p:cNvPr id="8" name="CasellaDiTesto 7"/>
          <p:cNvSpPr txBox="1"/>
          <p:nvPr/>
        </p:nvSpPr>
        <p:spPr>
          <a:xfrm>
            <a:off x="149610" y="4674182"/>
            <a:ext cx="11654970" cy="2246769"/>
          </a:xfrm>
          <a:prstGeom prst="rect">
            <a:avLst/>
          </a:prstGeom>
          <a:noFill/>
        </p:spPr>
        <p:txBody>
          <a:bodyPr wrap="square" rtlCol="0">
            <a:spAutoFit/>
          </a:bodyPr>
          <a:lstStyle/>
          <a:p>
            <a:r>
              <a:rPr lang="it-IT" sz="2800" dirty="0" err="1">
                <a:latin typeface="Comic Sans MS" panose="030F0702030302020204" pitchFamily="66" charset="0"/>
              </a:rPr>
              <a:t>Is</a:t>
            </a:r>
            <a:r>
              <a:rPr lang="it-IT" sz="2800" dirty="0">
                <a:latin typeface="Comic Sans MS" panose="030F0702030302020204" pitchFamily="66" charset="0"/>
              </a:rPr>
              <a:t> an </a:t>
            </a:r>
            <a:r>
              <a:rPr lang="it-IT" sz="2800" dirty="0" err="1">
                <a:latin typeface="Comic Sans MS" panose="030F0702030302020204" pitchFamily="66" charset="0"/>
              </a:rPr>
              <a:t>increase</a:t>
            </a:r>
            <a:r>
              <a:rPr lang="it-IT" sz="2800" dirty="0">
                <a:latin typeface="Comic Sans MS" panose="030F0702030302020204" pitchFamily="66" charset="0"/>
              </a:rPr>
              <a:t> in </a:t>
            </a:r>
            <a:r>
              <a:rPr lang="it-IT" sz="2800" dirty="0" err="1">
                <a:latin typeface="Comic Sans MS" panose="030F0702030302020204" pitchFamily="66" charset="0"/>
              </a:rPr>
              <a:t>internal</a:t>
            </a:r>
            <a:r>
              <a:rPr lang="it-IT" sz="2800" dirty="0">
                <a:latin typeface="Comic Sans MS" panose="030F0702030302020204" pitchFamily="66" charset="0"/>
              </a:rPr>
              <a:t> </a:t>
            </a:r>
            <a:r>
              <a:rPr lang="it-IT" sz="2800" dirty="0" err="1">
                <a:latin typeface="Comic Sans MS" panose="030F0702030302020204" pitchFamily="66" charset="0"/>
              </a:rPr>
              <a:t>energy</a:t>
            </a:r>
            <a:r>
              <a:rPr lang="it-IT" sz="2800" dirty="0">
                <a:latin typeface="Comic Sans MS" panose="030F0702030302020204" pitchFamily="66" charset="0"/>
              </a:rPr>
              <a:t> </a:t>
            </a:r>
            <a:r>
              <a:rPr lang="it-IT" sz="2800" dirty="0" err="1">
                <a:latin typeface="Comic Sans MS" panose="030F0702030302020204" pitchFamily="66" charset="0"/>
              </a:rPr>
              <a:t>always</a:t>
            </a:r>
            <a:r>
              <a:rPr lang="it-IT" sz="2800" dirty="0">
                <a:latin typeface="Comic Sans MS" panose="030F0702030302020204" pitchFamily="66" charset="0"/>
              </a:rPr>
              <a:t> </a:t>
            </a:r>
            <a:r>
              <a:rPr lang="it-IT" sz="2800" dirty="0" err="1">
                <a:latin typeface="Comic Sans MS" panose="030F0702030302020204" pitchFamily="66" charset="0"/>
              </a:rPr>
              <a:t>connected</a:t>
            </a:r>
            <a:r>
              <a:rPr lang="it-IT" sz="2800" dirty="0">
                <a:latin typeface="Comic Sans MS" panose="030F0702030302020204" pitchFamily="66" charset="0"/>
              </a:rPr>
              <a:t> to an </a:t>
            </a:r>
            <a:r>
              <a:rPr lang="it-IT" sz="2800" dirty="0" err="1">
                <a:latin typeface="Comic Sans MS" panose="030F0702030302020204" pitchFamily="66" charset="0"/>
              </a:rPr>
              <a:t>increase</a:t>
            </a:r>
            <a:r>
              <a:rPr lang="it-IT" sz="2800" dirty="0">
                <a:latin typeface="Comic Sans MS" panose="030F0702030302020204" pitchFamily="66" charset="0"/>
              </a:rPr>
              <a:t> in temperature? </a:t>
            </a:r>
            <a:r>
              <a:rPr lang="it-IT" sz="2800" dirty="0" err="1">
                <a:latin typeface="Comic Sans MS" panose="030F0702030302020204" pitchFamily="66" charset="0"/>
              </a:rPr>
              <a:t>Why</a:t>
            </a:r>
            <a:r>
              <a:rPr lang="it-IT" sz="2800" dirty="0">
                <a:latin typeface="Comic Sans MS" panose="030F0702030302020204" pitchFamily="66" charset="0"/>
              </a:rPr>
              <a:t>?</a:t>
            </a:r>
          </a:p>
          <a:p>
            <a:r>
              <a:rPr lang="it-IT" sz="2800" dirty="0">
                <a:latin typeface="Comic Sans MS" panose="030F0702030302020204" pitchFamily="66" charset="0"/>
              </a:rPr>
              <a:t>_________________________________________________________________________________________________________________________________________________________</a:t>
            </a:r>
          </a:p>
        </p:txBody>
      </p:sp>
      <p:sp>
        <p:nvSpPr>
          <p:cNvPr id="9" name="CasellaDiTesto 8"/>
          <p:cNvSpPr txBox="1"/>
          <p:nvPr/>
        </p:nvSpPr>
        <p:spPr>
          <a:xfrm>
            <a:off x="149610" y="2436269"/>
            <a:ext cx="11654970" cy="1815882"/>
          </a:xfrm>
          <a:prstGeom prst="rect">
            <a:avLst/>
          </a:prstGeom>
          <a:noFill/>
        </p:spPr>
        <p:txBody>
          <a:bodyPr wrap="square" rtlCol="0">
            <a:spAutoFit/>
          </a:bodyPr>
          <a:lstStyle/>
          <a:p>
            <a:r>
              <a:rPr lang="it-IT" sz="2800" dirty="0">
                <a:latin typeface="Comic Sans MS" panose="030F0702030302020204" pitchFamily="66" charset="0"/>
              </a:rPr>
              <a:t>Are </a:t>
            </a:r>
            <a:r>
              <a:rPr lang="it-IT" sz="2800" dirty="0" err="1">
                <a:latin typeface="Comic Sans MS" panose="030F0702030302020204" pitchFamily="66" charset="0"/>
              </a:rPr>
              <a:t>internal</a:t>
            </a:r>
            <a:r>
              <a:rPr lang="it-IT" sz="2800" dirty="0">
                <a:latin typeface="Comic Sans MS" panose="030F0702030302020204" pitchFamily="66" charset="0"/>
              </a:rPr>
              <a:t> and </a:t>
            </a:r>
            <a:r>
              <a:rPr lang="it-IT" sz="2800" dirty="0" err="1">
                <a:latin typeface="Comic Sans MS" panose="030F0702030302020204" pitchFamily="66" charset="0"/>
              </a:rPr>
              <a:t>thermal</a:t>
            </a:r>
            <a:r>
              <a:rPr lang="it-IT" sz="2800" dirty="0">
                <a:latin typeface="Comic Sans MS" panose="030F0702030302020204" pitchFamily="66" charset="0"/>
              </a:rPr>
              <a:t> </a:t>
            </a:r>
            <a:r>
              <a:rPr lang="it-IT" sz="2800" dirty="0" err="1">
                <a:latin typeface="Comic Sans MS" panose="030F0702030302020204" pitchFamily="66" charset="0"/>
              </a:rPr>
              <a:t>energy</a:t>
            </a:r>
            <a:r>
              <a:rPr lang="it-IT" sz="2800" dirty="0">
                <a:latin typeface="Comic Sans MS" panose="030F0702030302020204" pitchFamily="66" charset="0"/>
              </a:rPr>
              <a:t> the </a:t>
            </a:r>
            <a:r>
              <a:rPr lang="it-IT" sz="2800" dirty="0" err="1">
                <a:latin typeface="Comic Sans MS" panose="030F0702030302020204" pitchFamily="66" charset="0"/>
              </a:rPr>
              <a:t>same</a:t>
            </a:r>
            <a:r>
              <a:rPr lang="it-IT" sz="2800" dirty="0">
                <a:latin typeface="Comic Sans MS" panose="030F0702030302020204" pitchFamily="66" charset="0"/>
              </a:rPr>
              <a:t>? </a:t>
            </a:r>
            <a:r>
              <a:rPr lang="it-IT" sz="2800" dirty="0" err="1">
                <a:latin typeface="Comic Sans MS" panose="030F0702030302020204" pitchFamily="66" charset="0"/>
              </a:rPr>
              <a:t>Why</a:t>
            </a:r>
            <a:r>
              <a:rPr lang="it-IT" sz="2800" dirty="0">
                <a:latin typeface="Comic Sans MS" panose="030F0702030302020204" pitchFamily="66" charset="0"/>
              </a:rPr>
              <a:t>?</a:t>
            </a:r>
          </a:p>
          <a:p>
            <a:r>
              <a:rPr lang="it-IT" sz="2800" dirty="0">
                <a:latin typeface="Comic Sans MS" panose="030F0702030302020204" pitchFamily="66" charset="0"/>
              </a:rPr>
              <a:t>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7460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4">
                <a:lumMod val="40000"/>
                <a:lumOff val="6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167053" y="841063"/>
            <a:ext cx="10621108" cy="882678"/>
          </a:xfrm>
          <a:prstGeom prst="rect">
            <a:avLst/>
          </a:prstGeom>
        </p:spPr>
        <p:txBody>
          <a:bodyPr wrap="square">
            <a:spAutoFit/>
          </a:bodyPr>
          <a:lstStyle/>
          <a:p>
            <a:pPr>
              <a:lnSpc>
                <a:spcPct val="107000"/>
              </a:lnSpc>
              <a:spcAft>
                <a:spcPts val="800"/>
              </a:spcAft>
            </a:pPr>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As heat is energy in transfer by definition, a body never possesses heat! It has an internal energy, but not heat. </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263769" y="3042255"/>
            <a:ext cx="10427677" cy="830997"/>
          </a:xfrm>
          <a:prstGeom prst="rect">
            <a:avLst/>
          </a:prstGeom>
        </p:spPr>
        <p:txBody>
          <a:bodyPr wrap="square">
            <a:spAutoFit/>
          </a:bodyPr>
          <a:lstStyle/>
          <a:p>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Heat always flows </a:t>
            </a:r>
            <a:r>
              <a:rPr lang="en-GB" sz="24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spontaneously</a:t>
            </a:r>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from a body at a higher temperature to a body at a lower temperature.</a:t>
            </a:r>
            <a:endParaRPr lang="it-IT" sz="2400" dirty="0"/>
          </a:p>
        </p:txBody>
      </p:sp>
      <p:sp>
        <p:nvSpPr>
          <p:cNvPr id="11" name="Rettangolo 10"/>
          <p:cNvSpPr/>
          <p:nvPr/>
        </p:nvSpPr>
        <p:spPr>
          <a:xfrm>
            <a:off x="263769" y="4647884"/>
            <a:ext cx="11928231" cy="830997"/>
          </a:xfrm>
          <a:prstGeom prst="rect">
            <a:avLst/>
          </a:prstGeom>
        </p:spPr>
        <p:txBody>
          <a:bodyPr wrap="square">
            <a:spAutoFit/>
          </a:bodyPr>
          <a:lstStyle/>
          <a:p>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This transfer of energy usually, but not always, is an increase in the temperature of the colder body and a decrease in the temperature of the hotter body.</a:t>
            </a:r>
            <a:endParaRPr lang="it-IT" sz="2400" dirty="0"/>
          </a:p>
        </p:txBody>
      </p:sp>
      <p:sp>
        <p:nvSpPr>
          <p:cNvPr id="12" name="AutoShape 2" descr="data:image/jpeg;base64,/9j/4AAQSkZJRgABAQAAAQABAAD/2wCEAAkGBxQSEBUSEREVFhQVFhUYFxYYGBgVFxcZFxYYGBYVGBgbHCghGBolGxkbITEhJSk3Li4uFx8zODYsNyguLjcBCgoKDg0OGhAQGy0lHyQsLCwsLCwsNiwsLywsLCwsLC4sLC0sLCwtLCwsLCwsLC0sLCwsLCwwLCwsNCwsLCwsLP/AABEIAMIBAwMBIgACEQEDEQH/xAAcAAEAAgMBAQEAAAAAAAAAAAAABQYCAwQHAQj/xABKEAACAQIDBAQICAwGAgMAAAABAgMAEQQSIQUTMVEGIkFhBxQjMnFygZEWMzRCUlSx01NVYnN0gpKUs7TR0hVDk6HB8Bc1JGTh/8QAGwEBAQADAQEBAAAAAAAAAAAAAAECAwQFBwb/xAAvEQACAgAFAQYFBAMAAAAAAAAAAQIRAwQSITFBBVFhcZHwIoGhwdETU7HxFBVC/9oADAMBAAIRAxEAPwC/UpSvKMy04D4pPVH2VvrRgPik9UfZW+uhcEFKUqgUpSgFKUoBSlKAUpSgFKUoBSlKAUpSgFKUoBSlKAUpSgFKUoBSlKAUpSgFKUoCn0pSuYpacB8Unqj7K4elG0nw2FeeNVYoU6rXsQzqnEcPOv7PbXdgPik9UfZUX0zwMk+CkhiTO7lNCQBZZFY3J7LA11Qq1ZFyd2GeXeFJDGwC36oKsCTZbqSdDZtfyTWrpJtBsNg58QgBMMUkuU3s27UsVuOF7WvXNFG0ZkfD4FUJjJIzRxmV0vuo+oSBfM13PDTQ9mzpVhJJ8BiYY1vJNBLGouAA0kZUXJ7ATWTW4NG09rSxeJgCMnEzLE2jWW8UkuZddbbsix537qlRtGLebveLnOay31OXzgOZFxcdl9aru0NhktgXhwqK0M6yS5RGpCiGWMrcHrHM4NuFh7K+bN2TOhaOTDxPu5cRJDiGcsp3pkZfJ8VfyhRuwjMbm9qrSKS2L6SYaOCWfeqyRRiVshzHIwJRgBxVrGzcDY66Gu3EyuY80GVmJW2YkLYsAx01NlubdtrVSpujmKkixKmJUafZ0eHF5AQJU311sq5UQ7wWyiwA4A6Ve4GJUFlyk8VuDbuuNL1JJLgMgdk7WnlecFYQuHxBhfzgSojjcyAk2Ft5wP0Tr2V34fb+Gk+LxET+Z5rhic+bJYDjmyta3HKa5OjeClifGNJGQJsS0yaqSVMUSAGx0a8Z04ajWo/BbLxEeEwcYhXNFKTKLpnClZRnifgrXcAkWbKzgamq1FjYnH27hgFJxMVnQunXXrILAuuuouQLjnW3/FYcqvvUKuqsrAgqytYIwI0sSQAe29VrYux54pMIXiFoExqtldW+OkRo7FrE3Cm9+Y77cuD6PYlMPh1RWinhgjjzq6NE1nbNFPGTZ4rWIKjMMzWt23RHvFInpNss2IkjiaELhzHvt4WF1YEyFWGilVsdQQTcHLxrubbeHAu08Ys+7N2CkOQGCEHUNlINuRvwqD2lsieQ43dqEMrYd4WZhlYwZDlfKcyqxS17cGPorHEbMlkVJPE1jkOJw0ki7xXciFrlmcmzEDRR3DhewVFjYtGExKSoskbh0cBlZTcMDqCD2ittBStRBSlKAUpSgFKUoBSlKAUpSgFKUoBSlKAUpSgKfSlapYSTcSOvcAlvT1kJrmKW3AfFJ6o+yuiovBYRt0n/AMmUdUdkPL81WcsRUqGxcoLtlXSHVsrNYeS5KT7K6UtiEjSoQYyPJvPH3yXlGa0JHkc29/yvm5Wv6K7hg3+sy+6H7qrQO2lR08JQZnxcgBZFuRD5zsEQfFcSzAe2tviT/WZfdD91SgdlK4/En+sy+6H7qudQDKYRjJN4EDlLQ5gjEqGtuuFwR7KUCUpUZCud3RcXKWjID9WLqkqGAvurXsQbdlxzFZYiIoAz4uRQWRQSIfOdgiD4riWYD20oEjSo8QnOU8alzBQxFob2JIB+K5g+6vsmHZbXxUguQBcQ6k8APJcaUDvpXH4k/wBZl90P3VPEn+sy+6H7qlA7KVCy4pFjjlONkyS5d2QsTZ8yl1ygREm6gn0Cs98u53wxshj+kBCdc2XKAIrls3Vy8b6catAl6VxDBv8AWZf2YfuqwjhLMyjFSkoQGFodCQCL+S5EGpQJClcfiT/WZfdD91XOR1WbxuTKrZWNodCDax8lzNKBKUqIwkqysVjxkjMt7i0PYSpIO66wDAgkaAi1dfiT/WZfdD91SgdlKq+0+j80kpZcQ1iBx3YOg7oq5fgviPw596fdVmoR7wXKlU34L4j8Ofen3VPgviPw596fdU0R7wXKlU34L4j8Ofen3VPgviPw596fdU0R7wXKlVnZGwZop0keUsq5ri663UgcIweJ51ZqxkkuAKUpWIKfSlK5ikpi9mNPFDlYDKp437Qv9K37XwMj4UJCV30e7aMsSFzxsrAEgEhWsVJtwY13YD4pPVH2VvrqUnSIVJuirquISNhkbCvFDmY3DyQpE+bTQWgjNxc3kk9uvaOxXRwkHVE0mSy57LDJCq4lswFo3ugcMeLLzargGB7a402pEclmPlJZYV0OskW93i8NANy+p0NtOIrJSZCH2zsSSScOqIQGwpR2YhoRDNnkVUykHMAO3U8fNWoz4Lz2j0UKqxCSMSZhO6JKGnbeRsrMWdDdhmNrk3RauIxsZCneJZzZTmHWPJddT6K522zDuo5RIGSVlWMrrnZjYAe4+40UmCH2BsSaCcO5zDdBHdnEjsQkYBzCNCdVYnPcdq5cxAyg2HOuI8aMg3hnkLR6FNwwWIIrZMwOSOKQrwzq3O9TeF2jFIqMkikOiOoJsxV7ZDlOovcDUca2PikFruouQBdgLkkgD03BHsNS2Uqe1Oi8rSSPHkCySTOUUqmZnihWOVmaJwGVkk1AuN7mBuLHWnRfEb3M0mfyyyM7OozouMhnRSoizMUjRlBZ7AgACzG1rn2nGkoiZwHKF7HgFBAzMeAFzYX41s8cj18onVALdYdUEXBOulxrV1MhEbY2K0sxlAW4jjEZJIKuspcsNNNLC/pHAmo1Ojsu8iZo4junVnJbMZ3EgtiDdOq6pmt+cK3AUE2yPEK18rKbcbEG2l9eWhvXJDtmFsP4yJAIdeuwK2s2Qggi4ObS1qlspD9ItjTzYhHjyBUOFZWzZXG7nLzrqjWDR2UZMpa7BiQAK4sL0Wlj3IKxuiRYXexGRgsssceISWRrrZjeSFszandg6FVq4LiFJYB1JXzgCDl0vry0518fEoCAXUFiAASBcngBzJpqZCuPsKUYPARWBfDbreBZXjvkw0kJySgZvOYcri9+NfY+jrHArhpFjY+MLLlY7wZfHBOQzlQZHyXuxF2JNybljYnxKAXLqBzJAHb/AEPurX4/HvjDnAkCo2U6XDlwtvpHybaDhbXiKWwVJ+jGIJYl73di4zx2nUzBhmBgNyE4BywGqeacwm+j2ypIUkDtq9spzByvUAAvkUHLwFgNAKk/HorX3qWBy3zLbNoMvHjqNO8V88ej3whzgyFWbKNSApQEnl8Yuh437qNtgrUGwJFjjU4eFgoUSR71ysriMjfsSnWbNbUjMblicyqK5o+i+ICBZDHO1oxnZ2Uo6yBpJh1SSzrxH5ABNmJFzSdWJVXUkcQCCR2aiufC7VhkiEyyruyFOYkLbMAVDX80kEaHXWrqYMcLgbTyStxNkj10WPKpYBbWUmTMT2my3OgA7q04fFpIXCMGMbZHA+a1gcp77Ee+t1YsopSlQClKUApSlAKUpQClKUBT6UpXMUtOA+KT1R9lb60YD4pPVH2VvroXBDlwuCCMzAk5v63qBxfQqJ4yt1VmkxjvIqAOy4pcQpTMDfq78a9u7GgvpZUmUkgMCRxsQbemo1dvwnL1rZppodbDK0G+3jNrovkX17xzrKNrgEX8EmvffjVw7aSm7K0RFi0xa1olGViVvrYGpbDbKKxQxlwdy4IIW1wuYKLZjY2IueYOgvat3+MQdXy8fXNl666m4Ww1+kyj0sB2itDbdi3MUykuszokdsoLFzb5xAFgCTr802udKtyZCJi6IFY0jE48mFZW3fX3qYdYEcnPZlGUOFtxVdbLWJ6GWjZEmAJPUYoSUTIwK6OM/lJJZOtdTvMpU2Bqawm3YJFQiVAZFjYIzKH8qEyArfRjnUW/KHMVsk2xh1FziIgOZdbWuwvx4XR9fyG5GrcgaNq7FE7AswsN1cFc193PHNY69uS3tv3Vw/Be8qs0ilUkeRV3Yv5TEpiGDtm61mQBSALdtzUljttRQyiORgvULl2ZFRFzKi5izA9ZmsLA8NbaVm22cOL3niGW17uuhJAA48SSB6SBUtlI2LoyFieJZLCTDw4dsq5TljaUyMLNozLKQD80gHXhW87CtHPHHIQsxDKHzSZHAAJ1a7KcqnLca5tddO2La0DIzrPGyIuZ2DqVVbE5ib2C2B17jyrKTaUKvu2mjD3tlLAG9gbWvx1HvFLZDh2dsUxS7wuGAWZVVUykiaUSsZDmOcgiwNhxcm+aonB9FWMNmfIzpLGwZQ7JC+RYkVg9llSKKMFgSCwLa1Y32pCCoM0YLlQgzDrFxdQuupI1FuwVq/xqESvE0iq8Z1DMqk+TEmYXOoC3N/yW5GlsEfh+jhEitJKjqjJlXd20QzFQxLm7eVGoA8zhrp043YYkmabOAWGEA6oJHi08k3G/zs9u63be1dH+NYfq/wDyIrsbKM63JuosBfmyj9deYrLD7WikleJJFZo1DPYghesy2NjocyMP1TyNLZSCg6H2VhJMrXhaL4s2GaIxlgGkYKLHzVsANBau/Z+wjFiRNvFZVXEgDJ174maOZs0mbUApYAKNCPo69ez9twTLGY5UJlRZEW4DFWXMDl43sCbdx5VqTbqHEbjdyDyhjD9QoXWPekWDlx1QdSoFxa+ouuQOrDbOSORpFzZmve7EjU3Nh2a1CYforuxEY5EzQxQRjNFmVjEmIQsyhx5wnJ0OmXibmp1doRGTdCaMyDjHnXONL+be/DWsJNrQKWDTRgpbMCwuCSAARfjcgW5kc6WwaNgbJ8VjMefOvk8pIs1khjj6xvZicl7gDjbsvUnURN0kw6pI5kFo+Gq+U8lHKDFr1wVkT2kcxUvUd9QKUpUApSlAKUpQClKUApSlAU+lKVzFLTgPik9UfZW+tGA+KT1R9lb66FwQ58PhFRmYXu3G/pvUPiuiUEkZjNxeTFOzKEDt40Jw6k5eA37W9Vb31qwUqrbgFePRUE33zC7h2AVQCymOxtbU2iVSWubaArpaSg2YFjijzkiFgVOlyBmCg+w2v3V30q6mQridElESxCaTKgBTRMySDD+LiUHLqQvWAItmN+AAA9EIxGUSV0u11YZc0YyFbRtbMhzM7gg+dI17g2qx0q6mCPx+yVlYMzEWMR0t/lTJMOPMoB6DUbi+j6hkIle4lYxjq9UzTrPNrbXVCRyA7eNWKo3aBzPlH0Qo9aU5cw71QOfQ1WD3Kcmx9kBISQTJngSIK5ADRo0zRhiBxKy2J14emtOC6L5Y0DysWKw77g28aKVpgcxFx13YerYC1qsSi2gr7UcmCH2bsERMjGV3KBVGYKNFj3Y80DW2pPMngNKY/YCylzvZEZnaTMlgyscK2GupINrK2Yd4HZpUxSpqYIHDdGFUyMZGLSXvoLC4hBt2/wCSvEk6nU117M2RuXLCRmGQIikKAiqzMBcC7HrWuTwUdtyZOlNTBA7L6MrBuwsrlYyjWIXrNHAMOrE208mq3AtcrfQEg7F6PL4zv85vvTLYKgOYx7vKXy5ittbX492lTVKamDnXBKJN5d835xyvC3mZsv8AtUd/gNjdZmULJJKgspCvK7PITcXYEswtcWDntAImaUtgrnwSUBws0gMiyK5IQkrKkKP82wJMKnThmbThax0pRtsEftGRs2VWIIA4fSkbJGe9RZyR3CpCo3DdeTN3tJ7LGKK35JUO3pNSVZS2pAUpSsAKUpQClKUApSlAU+lKVzFLTgPik9UfZW+tGA+KT1R9lb66FwQUpSqBSvhNuNfN6OY94oDKlY70cx7xTejmPeKAyqNwXXkDdmsn7fUiI792puPyqbex4iw8jZhfKQLHW50uO8cfZWnoxFkwyZmGZusdefC3IWA076zi6Rno+DV417+nqTNq+ViJB2EVlTY1ilKVgUUpSgFKV8ZwOJFAfaVjvRzHvFN6OY94oDKtGOciM5TZjZVPJmIUH2E39lbd6OY94qP2jiOsArC6i414O/k4r912Y/q1lFWwb9nILEgWBNlHJE6igdxtm/WrrrVCVVQqkWUADXsAsK2KwPA3qtpu2Q+0pSsXXQopSlQClKUApSlAU+lKVzFLTgPik9UfZW+tGA+KT1R9lb66FwQUpSqCA6cwq+EVHUMjYrAKysAyspx2HBVgdCCNLGvsnRHZqqWbZ+CCgEknDwgADUknLoKy6Y/J0/S9nfz+HrT02i3+HbBhnU4hJFZ0RnKoFtwVToWKqb8VL21rONukiG74G7P/ABdg/wB3h/tp8Ddn/i7B/u8P9lRfgq242K2cqTXGIwrHDzq3nB4tAWvrcra55hquFJWnVgoXSTovgjNDh4sDhVLG7FYIgQL2B0XUDW476sI6G7P/ABdg/wB3h/trk2P5fHSzfNTqr7RlBHcVB9tWeo2zfipR0x7lv5vf+KRVpdhYXD4zBth8LBCxeYFo4kjJG4kNiVUEi/Z3Vaah9r/KsF+cm/l5KmKPoaBSlKxKKUpQCq1tnZkGI2hEMTBFKq4WdgJUWQKd7DqAwIBt21Zahpf/AGUf6LN/GgrKJCIhwOw3YKkWymYtkAC4Ukt9AADVu7jUp8Ddn/i3B/u8P9leOzRM2ydqZwpwy7Wkaex8uFzxDyNxlzZivHszd1e7bNxCywRSJmyPGjLm87KygjNftsda2Si0rsEX8Ddn/i3B/u8P9lcGH6JYBpNNn4S13a3i8OgHk0Hm6q1nf2VZMbIVjJXzjYL6zHKt+7MRWrZ0YAYjhfIvMLH1AO8XDH9asU3TZSP+Buz/AMXYP93h/srX0awEUGIxkcEUcSB4jkjRUW5hW5yqAL1YKh9k/K8Z68P8Faxt0yExSlKxKKUpQClKUApSlAU+ldJ6GJ9cxn+qv9lPgYn1zGf6q/2Vh+l4l2LBgPik9UfZW+uLAvHFlwomzSJGGyuwMpS5UORoSLgi9raV21nVEFKUoCD6Y/J0/S9nfz+HqUXBIJWmAO8ZVUtdtVUkqtr2sCzHh848zUX0x+Tp+l7O/n8PU5V6Aj9n7DgglklhiCSTG8rAteQ3JBa56x1Op5nnWW28XusPI97WU2PInQH2Xv7K7qrXS1y7w4deLuCe7Wyk93EGnJswoKU0nx18lu/odnRLCbvDKSLM5Ln28u7t/WqZrGJAqhRoAAB6BoKyqGM5ucnJ9SH2v8qwX5yb+XkqYqH2v8qwX5yb+XkqYqvhGApSlQopSlAKhZxfaUY/+pP3f5sHb2VNVDTf+yj/AEWb+NBVQMF6IYIKy+LIUZ94yNmZHf6boxKs3eRepwClKNsHBtGUggLxUFhyznycSnuLMT+pXZBEEVVHBQAPQBauCPry37MzH9WLqKp9Ll3B7qkqylskgKh9k/K8Z68P8FamKh9k/K8Z68P8Fai4ZCYpSlYlFKVoxWNjjy7yREzsETMwXM7eai385jyFAb6UpQClKUArXisQsaNI7BURSzE8AALk+6tleceF3b2WNcGh60lnl7kB6q+1hf0L31lFW6IVrpBjhiZzO9w17xuhKvGBouR11Ugdo76m9i+ECXDLbG+XgA+UIAJUA7ZEFlkA+ktjp5pNebLIRoDpy7K6NnRb+YQsSY7GWcDtij6xBHaWICDtOY8q6HFNUQ/Q021YURXaVQrgFNdXBFwVHFtD2V9wu1IZDZJVLfRvZv2Tr/tVV2dgxGoYoMxtnKgC54tqO8n31LPDHItmVWXkQCPdXLsztllaXJn0x+Tp+l7O/n8PU5XnfTMx4fBmSNcpinwbWWwvlxcJty7O0dlaYfCwtuthWJ5hxqO8W0P/AHurGU4xW7NuD2Xmce3gx1Vzwv5Z6VVY2Z5faEsvFYhlXuNrceRFzUDF4UFkIjTDMGbQMXBC/lEW1A4+yuDZnT2PB54jAztnOZg4Gvauo4Bs1RYsKuzoh2RnI6oaPia4tcXu+fl8z1Slecf+WI/qr/tj+lZJ4WIr64WQDudT/wAVP1od5h/o8/8Atv1X5Lbtf5Vgvzk38vJUxVA2Z0zjx+PwsccToUMz3YggjcuttPTV/rZaaTR5+Pl8TAnoxFT7hSlKGoUpSgFQ03/so/0Wb+NBUzVI6Z9JVwGOgkaMuHw862BC28pCb6ilpbs2YODPGmsOCtvhF3rm2jid1E8hI6qk68L9n+9qoP8A5Yj+qv8Atj+lacf07XGQughZFSzuSwbMqgtksBxOUkHmtYRxYN0mei+xc5DfEhUertfkv2yQpXMputlRCdDkjFhcc82c+2u+vNMN4U4kRUGFeygDz17BblWz/wAsR/VX/bH9KSx4N3ZX2Hn/ANt+q/J6PUPsn5XjPXh/grVTTwsQ/Ow0g9DKf6U6O7WTGy4qchghkjARj2iJewGx9PGsoYkZcM0YvZeawVeLBpcX/RfcVjI4heSREHZmYLf0X41owu14ZGyJKubsU3VjbiVDWLD0VF4bBRR6pGik8SAAT6TXNjYVkuMoI7dLi47bVXsa45ZPqcHSbp9kkkw2CjDyxnJJK+kUbWuVABzSOLjTQa8dCKoZmLy76WZ5p/wrEdXXhGB1YxfsQennXP0xwm5m3i9VJG3TgaKJEUGHTk0LKvpjtUKZm5mumCSWxySVNo/QfRna4xWHWQEFh1ZAOx1tf0XuD7ala8U8GO3vFsXunNop7KeSv/lt7b5f1hyr2utM40yClKVgU0Y/FiGJ5WDFY0ZiFBZiFBNlUak91fkva/TGfEYmWeYayOWtwKjgqA8lUBeF9K/XdV/pH0JwOOucThUZz/mDqSd3XWxPoNxWyElEh+X/AIRG2ignvFj/ALV6Z0GwBjjVpLb3EMssn5EUbWgjHLNLqOYjaunafgIyOZMFi/NGZI5kzXYHQNIpFh35eyqV0uG0dnY6M4sWXyJTdm8TpAuVVVrA3AZrggate2ora5alSM8JpTTlwe+4CTMlj7arM+JmweIYyENhGBZZbgGI3AKOPo6jrcBY3txrbsPaiYiJJYn0azAjnbgRy7u6peXMMzKjSM3ELlVQOwdY/wDb1wuU29KXzPXcad3syseELFJJs6QggkSYf3+MRf1qgHAvkz2FrZrXGbLwz5eOXvq5dMMEseGaXExxqzSQgRoVzN5WPIDIVzNqLkLawuNbXqmDGtvd7frXv3W4ZbfRtpblXJmHN1t78D9L2Fq0z0cbffY79hKq5pSwDJca8ACupI7b3IqILE6txOp9J41niMpYlAQt9AdSO69YVg53FI93CwdM5Yj6/TwFdLYBwmcgcASLjMFPBivEA8614V1VgXXMBrl5m2gPde1+6s0xjCTeE3JJzX4MDxUjkRpatT1dDZNzv4f78Cc8HEoXakLMbAJNf/TPvr3HDYoPcAEEWurCxF+BtyP9a8c8HcsX+JwrHH5wlJL2YiyEhV5C+t+JsK9gxOHYsHjIDAEG9yCp7DbkdR7edd2C56E627up8+7fcZZ6V7Olz5HVStGCw5RbFyxJJJPM/YO6t9dMW2tzwnSewrTicSEte5J4AAknnYCt1c8OHOdnY3J0X8leXpJ1Ps5VJav+RGupthlDKGU3B4GvK/C+m8xEBRgTHFPmXtPWiJy6WOUDXXS4r0p8K4Lbtwqvqbi5UniydlzyOl9edeZeFvyOJwW70yRTkdvz4r3537edzWjEeI4NVX38j1OyElncPTze3p19+J57UvNaPC2Vvjcub8rgxtyAIH/TXLPikyFY47ZjclrEjW+RTbRftritXJhzpPY+iYmG8Zxb2Sd0KUrpweIVQyumZWtc6ZltfVSeB1rBnRJtK0rGGwLOtxlFzZbkAsforzPD3irb4MgEGJZjY7xBYk6WQE6dn/5VRxeIzEBQQqiyjttxJPeTqas/RFBiRKCqbwMD1wriRhGtmKHUEXW5W3Ye01ty7kpN10PC7b1vLrVxq9NmWPa22JZnGHwQV3LZZHzDLCLXJYXvmy8AB7qtGFj3UQGbMQNW4Zjz99RmFR8mWSAxEa5lKOmbnfRj7VHbW/aWLAW1wABryrui5LaXqfk3HU0lwVbpVgxiA0LaCdQgPakqlnw73+bc50v2l0FeNzbakjYxyIAy6E6627bd/wDtUz0n25iMbtIQ7PzsbrGip89kcPm10AVlBzdmUm9r1cpfA3i8bK0+MxEMDM2qxKZbg3ZjclQDmNgP6a9cHpitR5mZcXiNxPKpukT/ADBrzP8AwBwNfpnwYdJW2hs2KaS+9W8cpItmdNC40AIYWOmgJI7K4+jXgp2dg7Nud/IPnz2k9yWCDuNr99XdVsLDgKxnNM0n2lKVqKKUpQCo7b+w4MbA0GJjDxt2cCCODKeKsOYqRpQHhG0eheO2JI02CzYvBnVoxrKg5lANbfSUW01AsDUnsDwoYR1u8m6IFyr/APH0vQNa9kqodMPBxgtoKxeJYp21E8YCvm5uBpIOzra24Ecay2lyb8PMTgtPK8SMxW4nWabF5HiWMdQ/MjUiQnnmLKGPqKOyqbicLh1eTc4TDzRcY2Z1gNy1jES7AMRY2IHzgDYi55YvBxtuCYBJI5o0JK55Tu2OuUsjWJINmANwCBXS83SHDqyz4EzRlXU7rKzEEEXG6Ykfs39FXS/M6P8AJg91t799Dsn8QCMr7MZZchIjEcjMb3ACvGWUkkWFmrbDsHCjzsDuoVteWQ52a5sFUF2YEnte3EaG9RODxG3sVEIsNs/xZAwsxUQqFAIsFltpqD1R2VY9g+CidnR9p495k0aTDqzmJ2vcA3t1Rytr3VNPew81Fcbkdi+jkWKCNsfCQzKSwkeQkQpyIkv1je4Kre2nDtt3R7wdQKhOMw+GaRsvVjD5EAGtmaxYknjYcBV3ghVFCIoVVACqoAUAcAANAKzqWc0sxOXXYhtm9FMHh5BLBho0kAIDKDcAix7eVTNKVDS23uxSlKAUpSgFRm2Oj2GxRU4mBJSgIUsOAa1wPTYe6pOlAnXBU9o+D7AvE6xYWFJCpyMVJAbsuL6jn3VRJOh8sOIBxez8MMJqXmgLSZQASAVYBgCbXbLYC/DjXs9Ktm2OPOPU8dm2RgJBnwmGTER6XVDZhqRmV84Ui99CRwNr2tXNBBs2EskmBcNnUKsi4iRmzBbZL3uMxy6G16tfS/wb7+Xf4CdsJKx8qIyUSbW+YhfNftvY37edUt8Pt/Z5cNB45EFKhks5OoIbKvlNADoR29tXTfDOqOai1v7+4x0UOYqmzIYyWUKZHjuFOjSNEJc9hobDU2PDiLTsrD4PxYnBNGDG6MZF4GUIOwaWKmxtpZrVS9nbd2u6FMFsh4izszndusZJABIzZVBNrnXjr2msdodGOkM5Rjh1jfUMySwpmUkFd4u8IbLqRYE9Y1dDDzMO+/fyLntzp/hYQyySqHSwaMate1+HEjXjwqmmfH7dbdYGJosNe0k79Ve8X+d6q3OovYXq39CvBDDEN/tO2KxJsbEs0SWFgCD8abcSwtwsNLn06GFUUKihVAsFUAADkANAKnwp95onmZNaY7Iq3QLoFhtlxnd+UmYASTsLM3blUfMS+uUchcmwq2UpUbs5xSlKgFKUoBSlKAUpSgFKUoAaUpQClKUApSlAKUpQClKUApSlAKUpQClKUApSlAKUpVApSlQClKUApSlAKUpQH//Z"/>
          <p:cNvSpPr>
            <a:spLocks noChangeAspect="1" noChangeArrowheads="1"/>
          </p:cNvSpPr>
          <p:nvPr/>
        </p:nvSpPr>
        <p:spPr bwMode="auto">
          <a:xfrm>
            <a:off x="3725252" y="2714487"/>
            <a:ext cx="41719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04425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30" y="1240515"/>
            <a:ext cx="6207370" cy="4832092"/>
          </a:xfrm>
          <a:prstGeom prst="rect">
            <a:avLst/>
          </a:prstGeom>
        </p:spPr>
        <p:txBody>
          <a:bodyPr wrap="square">
            <a:spAutoFit/>
          </a:bodyPr>
          <a:lstStyle/>
          <a:p>
            <a:r>
              <a:rPr lang="en-US" sz="2800" i="1" dirty="0">
                <a:solidFill>
                  <a:srgbClr val="FF0000"/>
                </a:solidFill>
                <a:latin typeface="Comic Sans MS" panose="030F0702030302020204" pitchFamily="66" charset="0"/>
              </a:rPr>
              <a:t>a</a:t>
            </a:r>
            <a:r>
              <a:rPr lang="en-US" sz="2800" dirty="0">
                <a:solidFill>
                  <a:srgbClr val="FF0000"/>
                </a:solidFill>
                <a:latin typeface="Comic Sans MS" panose="030F0702030302020204" pitchFamily="66" charset="0"/>
              </a:rPr>
              <a:t>. </a:t>
            </a:r>
            <a:r>
              <a:rPr lang="en-US" sz="2800" dirty="0">
                <a:latin typeface="Comic Sans MS" panose="030F0702030302020204" pitchFamily="66" charset="0"/>
              </a:rPr>
              <a:t>As the red molecules in the hot object jiggle and vibrate, they hit some of the blue molecules in the colder object. This transfers energy from the hot molecules to the colder molecules, causing these molecules to vibrate faster</a:t>
            </a:r>
            <a:r>
              <a:rPr lang="en-US" sz="2800" dirty="0">
                <a:solidFill>
                  <a:srgbClr val="FF0000"/>
                </a:solidFill>
                <a:latin typeface="Comic Sans MS" panose="030F0702030302020204" pitchFamily="66" charset="0"/>
              </a:rPr>
              <a:t>. </a:t>
            </a:r>
            <a:r>
              <a:rPr lang="en-US" sz="2800" i="1" dirty="0">
                <a:solidFill>
                  <a:srgbClr val="FF0000"/>
                </a:solidFill>
                <a:latin typeface="Comic Sans MS" panose="030F0702030302020204" pitchFamily="66" charset="0"/>
              </a:rPr>
              <a:t>b</a:t>
            </a:r>
            <a:r>
              <a:rPr lang="en-US" sz="2800" dirty="0">
                <a:solidFill>
                  <a:srgbClr val="FF0000"/>
                </a:solidFill>
                <a:latin typeface="Comic Sans MS" panose="030F0702030302020204" pitchFamily="66" charset="0"/>
              </a:rPr>
              <a:t>. - </a:t>
            </a:r>
            <a:r>
              <a:rPr lang="en-US" sz="2800" i="1" dirty="0">
                <a:solidFill>
                  <a:srgbClr val="FF0000"/>
                </a:solidFill>
                <a:latin typeface="Comic Sans MS" panose="030F0702030302020204" pitchFamily="66" charset="0"/>
              </a:rPr>
              <a:t>d</a:t>
            </a:r>
            <a:r>
              <a:rPr lang="en-US" sz="2800" dirty="0">
                <a:solidFill>
                  <a:srgbClr val="FF0000"/>
                </a:solidFill>
                <a:latin typeface="Comic Sans MS" panose="030F0702030302020204" pitchFamily="66" charset="0"/>
              </a:rPr>
              <a:t>. </a:t>
            </a:r>
            <a:r>
              <a:rPr lang="en-US" sz="2800" dirty="0">
                <a:latin typeface="Comic Sans MS" panose="030F0702030302020204" pitchFamily="66" charset="0"/>
              </a:rPr>
              <a:t>Just like dominoes, heat passes along the chain until the energy is spread equally between all of the molecules.</a:t>
            </a:r>
            <a:endParaRPr lang="it-IT" sz="2800" dirty="0">
              <a:latin typeface="Comic Sans MS" panose="030F0702030302020204" pitchFamily="66" charset="0"/>
            </a:endParaRPr>
          </a:p>
        </p:txBody>
      </p:sp>
      <p:pic>
        <p:nvPicPr>
          <p:cNvPr id="3" name="Picture 4" descr="https://upload.wikimedia.org/wikipedia/commons/thumb/c/c9/Molecules_transferring_energy.png/250px-Molecules_transferring_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15" y="280071"/>
            <a:ext cx="4321541" cy="649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2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4">
                <a:lumMod val="40000"/>
                <a:lumOff val="6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CasellaDiTesto 1"/>
          <p:cNvSpPr txBox="1"/>
          <p:nvPr/>
        </p:nvSpPr>
        <p:spPr>
          <a:xfrm>
            <a:off x="1371601" y="316524"/>
            <a:ext cx="9618784" cy="584775"/>
          </a:xfrm>
          <a:prstGeom prst="rect">
            <a:avLst/>
          </a:prstGeom>
          <a:noFill/>
        </p:spPr>
        <p:txBody>
          <a:bodyPr wrap="square" rtlCol="0">
            <a:spAutoFit/>
          </a:bodyPr>
          <a:lstStyle/>
          <a:p>
            <a:r>
              <a:rPr lang="en-GB" sz="3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What happens when heat goes into a substance?</a:t>
            </a:r>
            <a:endParaRPr lang="it-IT" sz="3200" dirty="0">
              <a:solidFill>
                <a:srgbClr val="FF0000"/>
              </a:solidFill>
            </a:endParaRPr>
          </a:p>
        </p:txBody>
      </p:sp>
      <p:sp>
        <p:nvSpPr>
          <p:cNvPr id="4" name="Rettangolo 3"/>
          <p:cNvSpPr/>
          <p:nvPr/>
        </p:nvSpPr>
        <p:spPr>
          <a:xfrm>
            <a:off x="263771" y="2406998"/>
            <a:ext cx="6154614" cy="2246769"/>
          </a:xfrm>
          <a:prstGeom prst="rect">
            <a:avLst/>
          </a:prstGeom>
        </p:spPr>
        <p:txBody>
          <a:bodyPr wrap="square">
            <a:spAutoFit/>
          </a:bodyPr>
          <a:lstStyle/>
          <a:p>
            <a:r>
              <a:rPr lang="en-GB"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1) The substance can experience a raise in temperature. The heat (the added energy) can be realized as an increase in the average kinetic energy of the molecules</a:t>
            </a: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92" y="1527768"/>
            <a:ext cx="4398248" cy="4398248"/>
          </a:xfrm>
          <a:prstGeom prst="rect">
            <a:avLst/>
          </a:prstGeom>
        </p:spPr>
      </p:pic>
    </p:spTree>
    <p:extLst>
      <p:ext uri="{BB962C8B-B14F-4D97-AF65-F5344CB8AC3E}">
        <p14:creationId xmlns:p14="http://schemas.microsoft.com/office/powerpoint/2010/main" val="235338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5000">
              <a:schemeClr val="accent1">
                <a:lumMod val="40000"/>
                <a:lumOff val="60000"/>
              </a:schemeClr>
            </a:gs>
            <a:gs pos="7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098" name="Picture 2" descr="https://encrypted-tbn3.gstatic.com/images?q=tbn:ANd9GcSrNoMsGcBh-mBT8O1C2v4Zv1tcC83YlZ-jKUSBLqbkOAViRd7G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870412"/>
            <a:ext cx="8212015" cy="5782778"/>
          </a:xfrm>
          <a:prstGeom prst="rect">
            <a:avLst/>
          </a:prstGeom>
          <a:noFill/>
        </p:spPr>
      </p:pic>
      <p:sp>
        <p:nvSpPr>
          <p:cNvPr id="2" name="Rettangolo 1"/>
          <p:cNvSpPr/>
          <p:nvPr/>
        </p:nvSpPr>
        <p:spPr>
          <a:xfrm>
            <a:off x="1953906" y="167027"/>
            <a:ext cx="8963476" cy="523220"/>
          </a:xfrm>
          <a:prstGeom prst="rect">
            <a:avLst/>
          </a:prstGeom>
        </p:spPr>
        <p:txBody>
          <a:bodyPr wrap="square">
            <a:spAutoFit/>
          </a:bodyPr>
          <a:lstStyle/>
          <a:p>
            <a:pPr algn="ctr"/>
            <a:r>
              <a:rPr lang="en-GB" sz="2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2)The substance can change state (or phase). </a:t>
            </a:r>
            <a:endParaRPr lang="it-IT" sz="2800" dirty="0"/>
          </a:p>
        </p:txBody>
      </p:sp>
    </p:spTree>
    <p:extLst>
      <p:ext uri="{BB962C8B-B14F-4D97-AF65-F5344CB8AC3E}">
        <p14:creationId xmlns:p14="http://schemas.microsoft.com/office/powerpoint/2010/main" val="36439194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t" id="{AAF8769C-29FF-48DA-ACF3-5A922A29297D}" vid="{6982B827-7B62-443B-AE04-B7E2ED3C80A6}"/>
    </a:ext>
  </a:extLst>
</a:theme>
</file>

<file path=docProps/app.xml><?xml version="1.0" encoding="utf-8"?>
<Properties xmlns="http://schemas.openxmlformats.org/officeDocument/2006/extended-properties" xmlns:vt="http://schemas.openxmlformats.org/officeDocument/2006/docPropsVTypes">
  <Template>Heat</Template>
  <TotalTime>1186</TotalTime>
  <Words>2951</Words>
  <Application>Microsoft Office PowerPoint</Application>
  <PresentationFormat>Widescreen</PresentationFormat>
  <Paragraphs>254</Paragraphs>
  <Slides>46</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54" baseType="lpstr">
      <vt:lpstr>Arial</vt:lpstr>
      <vt:lpstr>Calibri</vt:lpstr>
      <vt:lpstr>Calibri Light</vt:lpstr>
      <vt:lpstr>Comic Sans MS</vt:lpstr>
      <vt:lpstr>Symbol</vt:lpstr>
      <vt:lpstr>Times New Roman</vt:lpstr>
      <vt:lpstr>Tema di Office</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 Boghen</dc:creator>
  <cp:lastModifiedBy>Fabrizio</cp:lastModifiedBy>
  <cp:revision>96</cp:revision>
  <cp:lastPrinted>2016-03-02T21:38:31Z</cp:lastPrinted>
  <dcterms:created xsi:type="dcterms:W3CDTF">2016-02-21T20:11:56Z</dcterms:created>
  <dcterms:modified xsi:type="dcterms:W3CDTF">2016-12-12T16:59:39Z</dcterms:modified>
</cp:coreProperties>
</file>