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57" r:id="rId4"/>
    <p:sldId id="264" r:id="rId5"/>
    <p:sldId id="275" r:id="rId6"/>
    <p:sldId id="294" r:id="rId7"/>
    <p:sldId id="265" r:id="rId8"/>
    <p:sldId id="268" r:id="rId9"/>
    <p:sldId id="266" r:id="rId10"/>
    <p:sldId id="278" r:id="rId11"/>
    <p:sldId id="267" r:id="rId12"/>
    <p:sldId id="258" r:id="rId13"/>
    <p:sldId id="279" r:id="rId14"/>
    <p:sldId id="280" r:id="rId15"/>
    <p:sldId id="259" r:id="rId16"/>
    <p:sldId id="274" r:id="rId17"/>
    <p:sldId id="282" r:id="rId18"/>
    <p:sldId id="285" r:id="rId19"/>
    <p:sldId id="276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5" r:id="rId29"/>
    <p:sldId id="260" r:id="rId30"/>
    <p:sldId id="293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8C2FF"/>
    <a:srgbClr val="6E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9" autoAdjust="0"/>
  </p:normalViewPr>
  <p:slideViewPr>
    <p:cSldViewPr snapToGrid="0" snapToObjects="1">
      <p:cViewPr varScale="1">
        <p:scale>
          <a:sx n="104" d="100"/>
          <a:sy n="104" d="100"/>
        </p:scale>
        <p:origin x="-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15/06/14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ultidict.net" TargetMode="Externa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ultidict.net" TargetMode="Externa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ultidict.net" TargetMode="Externa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CLIL-ETI MALTA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3/3/2014 - 8/3/2014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Practical Online Tools for Teachers working with CLIL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46" y="4749500"/>
            <a:ext cx="3479018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0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04" y="1360616"/>
            <a:ext cx="8711396" cy="1073400"/>
          </a:xfrm>
        </p:spPr>
        <p:txBody>
          <a:bodyPr/>
          <a:lstStyle/>
          <a:p>
            <a:r>
              <a:rPr lang="en-US" sz="4400" dirty="0" err="1" smtClean="0"/>
              <a:t>Fattori</a:t>
            </a:r>
            <a:r>
              <a:rPr lang="en-US" sz="4400" dirty="0" smtClean="0"/>
              <a:t> </a:t>
            </a:r>
            <a:r>
              <a:rPr lang="en-US" sz="4400" dirty="0" err="1" smtClean="0"/>
              <a:t>che</a:t>
            </a:r>
            <a:r>
              <a:rPr lang="en-US" sz="4400" dirty="0" smtClean="0"/>
              <a:t> </a:t>
            </a:r>
            <a:r>
              <a:rPr lang="en-US" sz="4400" dirty="0" err="1" smtClean="0"/>
              <a:t>scoraggiano</a:t>
            </a:r>
            <a:r>
              <a:rPr lang="en-US" sz="4400" dirty="0"/>
              <a:t> </a:t>
            </a:r>
            <a:r>
              <a:rPr lang="en-US" sz="4400" dirty="0" smtClean="0"/>
              <a:t>la </a:t>
            </a:r>
            <a:r>
              <a:rPr lang="en-US" sz="4400" dirty="0" err="1" smtClean="0"/>
              <a:t>metodologia</a:t>
            </a:r>
            <a:r>
              <a:rPr lang="en-US" sz="4400" dirty="0" smtClean="0"/>
              <a:t> CLIL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51645"/>
            <a:ext cx="8042276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 smtClean="0"/>
              <a:t>Non esiste un singolo modello di CLIL-dipende dal contesto</a:t>
            </a:r>
            <a:endParaRPr lang="lt-LT" dirty="0"/>
          </a:p>
          <a:p>
            <a:pPr>
              <a:lnSpc>
                <a:spcPct val="90000"/>
              </a:lnSpc>
            </a:pPr>
            <a:r>
              <a:rPr lang="lt-LT" dirty="0" smtClean="0"/>
              <a:t>Sovraccarico di lavoro per il docente</a:t>
            </a:r>
            <a:endParaRPr lang="lt-LT" dirty="0"/>
          </a:p>
          <a:p>
            <a:pPr>
              <a:lnSpc>
                <a:spcPct val="90000"/>
              </a:lnSpc>
            </a:pPr>
            <a:r>
              <a:rPr lang="en-GB" dirty="0" err="1" smtClean="0"/>
              <a:t>Nuovi</a:t>
            </a:r>
            <a:r>
              <a:rPr lang="en-GB" dirty="0" smtClean="0"/>
              <a:t> tipi di </a:t>
            </a:r>
            <a:r>
              <a:rPr lang="en-GB" dirty="0" err="1" smtClean="0"/>
              <a:t>collaborazione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esperti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contenuti</a:t>
            </a:r>
            <a:r>
              <a:rPr lang="en-GB" dirty="0" smtClean="0"/>
              <a:t> e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esperti</a:t>
            </a:r>
            <a:r>
              <a:rPr lang="en-GB" dirty="0" smtClean="0"/>
              <a:t> di lingua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it-IT" dirty="0" smtClean="0"/>
              <a:t>Difficoltà nella valutazione dei contenuti e del linguaggio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allievi</a:t>
            </a:r>
            <a:r>
              <a:rPr lang="en-GB" dirty="0" smtClean="0"/>
              <a:t> </a:t>
            </a:r>
            <a:r>
              <a:rPr lang="en-GB" dirty="0" err="1" smtClean="0"/>
              <a:t>potrebbero</a:t>
            </a:r>
            <a:r>
              <a:rPr lang="en-GB" dirty="0" smtClean="0"/>
              <a:t> </a:t>
            </a:r>
            <a:r>
              <a:rPr lang="en-GB" dirty="0" err="1" smtClean="0"/>
              <a:t>comunicare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loro</a:t>
            </a:r>
            <a:r>
              <a:rPr lang="en-GB" dirty="0" smtClean="0"/>
              <a:t> lingua </a:t>
            </a:r>
            <a:r>
              <a:rPr lang="en-GB" dirty="0" err="1" smtClean="0"/>
              <a:t>nativa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458431" cy="10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4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57836"/>
          </a:xfrm>
        </p:spPr>
        <p:txBody>
          <a:bodyPr/>
          <a:lstStyle/>
          <a:p>
            <a:r>
              <a:rPr lang="en-US" dirty="0" err="1" smtClean="0"/>
              <a:t>Strumenti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CLIL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Multidict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Wordlink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Clilstore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hermata 06-2456824 alle 14.36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30" y="1602812"/>
            <a:ext cx="5456852" cy="40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7712"/>
            <a:ext cx="9144000" cy="1186924"/>
          </a:xfrm>
        </p:spPr>
        <p:txBody>
          <a:bodyPr/>
          <a:lstStyle/>
          <a:p>
            <a:r>
              <a:rPr lang="en-US" dirty="0" err="1" smtClean="0"/>
              <a:t>Multidict</a:t>
            </a:r>
            <a:r>
              <a:rPr lang="en-US" dirty="0" smtClean="0"/>
              <a:t> and Content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90482"/>
            <a:ext cx="8042276" cy="43434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Multidict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un tool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consente</a:t>
            </a:r>
            <a:r>
              <a:rPr lang="en-US" dirty="0" smtClean="0"/>
              <a:t> di </a:t>
            </a:r>
            <a:r>
              <a:rPr lang="en-US" dirty="0" err="1" smtClean="0"/>
              <a:t>tradurre</a:t>
            </a:r>
            <a:r>
              <a:rPr lang="en-US" dirty="0" smtClean="0"/>
              <a:t> </a:t>
            </a:r>
            <a:r>
              <a:rPr lang="en-US" dirty="0" err="1" smtClean="0"/>
              <a:t>singole</a:t>
            </a:r>
            <a:r>
              <a:rPr lang="en-US" dirty="0" smtClean="0"/>
              <a:t> parole in </a:t>
            </a:r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linguaggi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Multidict</a:t>
            </a:r>
            <a:r>
              <a:rPr lang="en-US" dirty="0" smtClean="0"/>
              <a:t> </a:t>
            </a:r>
            <a:r>
              <a:rPr lang="en-US" dirty="0" err="1" smtClean="0"/>
              <a:t>permette</a:t>
            </a:r>
            <a:r>
              <a:rPr lang="en-US" dirty="0" smtClean="0"/>
              <a:t> </a:t>
            </a:r>
            <a:r>
              <a:rPr lang="en-US" dirty="0" err="1" smtClean="0"/>
              <a:t>all’utente</a:t>
            </a:r>
            <a:r>
              <a:rPr lang="en-US" dirty="0" smtClean="0"/>
              <a:t> di </a:t>
            </a:r>
            <a:r>
              <a:rPr lang="en-US" dirty="0" err="1" smtClean="0"/>
              <a:t>scegliere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 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di </a:t>
            </a:r>
            <a:r>
              <a:rPr lang="en-US" dirty="0" err="1" smtClean="0"/>
              <a:t>dizionari</a:t>
            </a:r>
            <a:r>
              <a:rPr lang="en-US" dirty="0" smtClean="0"/>
              <a:t> online.</a:t>
            </a:r>
          </a:p>
          <a:p>
            <a:pPr algn="just"/>
            <a:r>
              <a:rPr lang="en-US" dirty="0" err="1" smtClean="0"/>
              <a:t>Multidict</a:t>
            </a:r>
            <a:r>
              <a:rPr lang="en-US" dirty="0" smtClean="0"/>
              <a:t> </a:t>
            </a:r>
            <a:r>
              <a:rPr lang="en-US" dirty="0" err="1" smtClean="0"/>
              <a:t>ricorda</a:t>
            </a:r>
            <a:r>
              <a:rPr lang="en-US" dirty="0" smtClean="0"/>
              <a:t> la </a:t>
            </a:r>
            <a:r>
              <a:rPr lang="en-US" dirty="0" err="1" smtClean="0"/>
              <a:t>scelta</a:t>
            </a:r>
            <a:r>
              <a:rPr lang="en-US" dirty="0" smtClean="0"/>
              <a:t> del </a:t>
            </a:r>
            <a:r>
              <a:rPr lang="en-US" dirty="0" err="1" smtClean="0"/>
              <a:t>dizionario</a:t>
            </a:r>
            <a:r>
              <a:rPr lang="en-US" dirty="0" smtClean="0"/>
              <a:t> </a:t>
            </a:r>
            <a:r>
              <a:rPr lang="en-US" dirty="0" err="1" smtClean="0"/>
              <a:t>fatta</a:t>
            </a:r>
            <a:r>
              <a:rPr lang="en-US" dirty="0" smtClean="0"/>
              <a:t> </a:t>
            </a:r>
            <a:r>
              <a:rPr lang="en-US" dirty="0" err="1" smtClean="0"/>
              <a:t>dall’utente</a:t>
            </a:r>
            <a:r>
              <a:rPr lang="en-US" dirty="0" smtClean="0"/>
              <a:t> per </a:t>
            </a:r>
            <a:r>
              <a:rPr lang="en-US" dirty="0" err="1" smtClean="0"/>
              <a:t>velocizzare</a:t>
            </a:r>
            <a:r>
              <a:rPr lang="en-US" dirty="0" smtClean="0"/>
              <a:t> le </a:t>
            </a:r>
            <a:r>
              <a:rPr lang="en-US" dirty="0" err="1" smtClean="0"/>
              <a:t>ricerche</a:t>
            </a:r>
            <a:r>
              <a:rPr lang="en-US" dirty="0" smtClean="0"/>
              <a:t> successive.</a:t>
            </a:r>
          </a:p>
          <a:p>
            <a:pPr algn="just"/>
            <a:r>
              <a:rPr lang="en-US" dirty="0" smtClean="0"/>
              <a:t>Per </a:t>
            </a:r>
            <a:r>
              <a:rPr lang="en-US" dirty="0" err="1" smtClean="0"/>
              <a:t>accedere</a:t>
            </a:r>
            <a:r>
              <a:rPr lang="en-US" dirty="0" smtClean="0"/>
              <a:t> a </a:t>
            </a:r>
            <a:r>
              <a:rPr lang="en-US" dirty="0" err="1" smtClean="0"/>
              <a:t>Multidict</a:t>
            </a:r>
            <a:r>
              <a:rPr lang="en-US" dirty="0" smtClean="0"/>
              <a:t>, </a:t>
            </a:r>
            <a:r>
              <a:rPr lang="en-US" dirty="0" err="1" smtClean="0"/>
              <a:t>andare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: </a:t>
            </a:r>
            <a:r>
              <a:rPr lang="ro-RO" dirty="0">
                <a:hlinkClick r:id="rId2"/>
              </a:rPr>
              <a:t>http://</a:t>
            </a:r>
            <a:r>
              <a:rPr lang="ro-RO" dirty="0" smtClean="0">
                <a:hlinkClick r:id="rId2"/>
              </a:rPr>
              <a:t>multidict.net</a:t>
            </a:r>
            <a:r>
              <a:rPr lang="ro-RO" dirty="0" smtClean="0"/>
              <a:t> e selezionare il riquadro Multidict.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hermata 06-2456824 alle 15.47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9483" cy="10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40789"/>
            <a:ext cx="8042276" cy="1137211"/>
          </a:xfrm>
        </p:spPr>
        <p:txBody>
          <a:bodyPr/>
          <a:lstStyle/>
          <a:p>
            <a:r>
              <a:rPr lang="en-US" sz="4400" dirty="0" smtClean="0"/>
              <a:t> </a:t>
            </a:r>
            <a:r>
              <a:rPr lang="en-US" sz="4400" dirty="0" err="1"/>
              <a:t>R</a:t>
            </a:r>
            <a:r>
              <a:rPr lang="en-US" sz="4400" dirty="0" err="1" smtClean="0"/>
              <a:t>icerca</a:t>
            </a:r>
            <a:r>
              <a:rPr lang="en-US" sz="4400" dirty="0" smtClean="0"/>
              <a:t> con </a:t>
            </a:r>
            <a:r>
              <a:rPr lang="en-US" sz="4400" dirty="0" err="1" smtClean="0"/>
              <a:t>Multidict</a:t>
            </a:r>
            <a:endParaRPr lang="en-US" sz="4400" dirty="0"/>
          </a:p>
        </p:txBody>
      </p:sp>
      <p:pic>
        <p:nvPicPr>
          <p:cNvPr id="4" name="Picture 3" descr="Schermata 06-2456824 alle 15.4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9483" cy="1067110"/>
          </a:xfrm>
          <a:prstGeom prst="rect">
            <a:avLst/>
          </a:prstGeom>
        </p:spPr>
      </p:pic>
      <p:pic>
        <p:nvPicPr>
          <p:cNvPr id="23" name="Content Placeholder 22" descr="Schermata 06-2456824 alle 18.28.3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" r="-5785"/>
          <a:stretch>
            <a:fillRect/>
          </a:stretch>
        </p:blipFill>
        <p:spPr>
          <a:xfrm>
            <a:off x="371049" y="2119984"/>
            <a:ext cx="8772951" cy="4738016"/>
          </a:xfrm>
        </p:spPr>
      </p:pic>
    </p:spTree>
    <p:extLst>
      <p:ext uri="{BB962C8B-B14F-4D97-AF65-F5344CB8AC3E}">
        <p14:creationId xmlns:p14="http://schemas.microsoft.com/office/powerpoint/2010/main" val="390140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0" y="398632"/>
            <a:ext cx="8042276" cy="1336956"/>
          </a:xfrm>
        </p:spPr>
        <p:txBody>
          <a:bodyPr/>
          <a:lstStyle/>
          <a:p>
            <a:r>
              <a:rPr lang="en-US" dirty="0" err="1" smtClean="0"/>
              <a:t>Selezione</a:t>
            </a:r>
            <a:r>
              <a:rPr lang="en-US" dirty="0" smtClean="0"/>
              <a:t> del </a:t>
            </a:r>
            <a:r>
              <a:rPr lang="en-US" dirty="0" err="1" smtClean="0"/>
              <a:t>dizionario</a:t>
            </a:r>
            <a:endParaRPr lang="en-US" dirty="0"/>
          </a:p>
        </p:txBody>
      </p:sp>
      <p:pic>
        <p:nvPicPr>
          <p:cNvPr id="4" name="Picture 3" descr="Schermata 06-2456824 alle 15.4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9483" cy="1067110"/>
          </a:xfrm>
          <a:prstGeom prst="rect">
            <a:avLst/>
          </a:prstGeom>
        </p:spPr>
      </p:pic>
      <p:pic>
        <p:nvPicPr>
          <p:cNvPr id="6" name="Picture 5" descr="Schermata 06-2456824 alle 17.45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0" y="3323342"/>
            <a:ext cx="7674429" cy="3437272"/>
          </a:xfrm>
          <a:prstGeom prst="rect">
            <a:avLst/>
          </a:prstGeom>
        </p:spPr>
      </p:pic>
      <p:pic>
        <p:nvPicPr>
          <p:cNvPr id="7" name="Picture 6" descr="Schermata 06-2456824 alle 17.44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4" y="1735589"/>
            <a:ext cx="8407931" cy="14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71600"/>
            <a:ext cx="8042276" cy="1336956"/>
          </a:xfrm>
        </p:spPr>
        <p:txBody>
          <a:bodyPr/>
          <a:lstStyle/>
          <a:p>
            <a:r>
              <a:rPr lang="en-US" dirty="0" err="1" smtClean="0"/>
              <a:t>Wordlink</a:t>
            </a:r>
            <a:r>
              <a:rPr lang="en-US" dirty="0" smtClean="0"/>
              <a:t> and exploiting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708556"/>
            <a:ext cx="8042276" cy="4149444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Wordlink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un tool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lavora</a:t>
            </a:r>
            <a:r>
              <a:rPr lang="en-US" dirty="0" smtClean="0"/>
              <a:t> in </a:t>
            </a:r>
            <a:r>
              <a:rPr lang="en-US" dirty="0" err="1" smtClean="0"/>
              <a:t>unione</a:t>
            </a:r>
            <a:r>
              <a:rPr lang="en-US" dirty="0" smtClean="0"/>
              <a:t> con </a:t>
            </a:r>
            <a:r>
              <a:rPr lang="en-US" dirty="0" err="1" smtClean="0"/>
              <a:t>Multidict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collega</a:t>
            </a:r>
            <a:r>
              <a:rPr lang="en-US" dirty="0" smtClean="0"/>
              <a:t> </a:t>
            </a:r>
            <a:r>
              <a:rPr lang="en-US" dirty="0" err="1" smtClean="0"/>
              <a:t>intere</a:t>
            </a:r>
            <a:r>
              <a:rPr lang="en-US" dirty="0" smtClean="0"/>
              <a:t> </a:t>
            </a:r>
            <a:r>
              <a:rPr lang="en-US" dirty="0" err="1" smtClean="0"/>
              <a:t>pagine</a:t>
            </a:r>
            <a:r>
              <a:rPr lang="en-US" dirty="0" smtClean="0"/>
              <a:t> web con </a:t>
            </a:r>
            <a:r>
              <a:rPr lang="en-US" dirty="0" err="1" smtClean="0"/>
              <a:t>dizionari</a:t>
            </a:r>
            <a:r>
              <a:rPr lang="en-US" dirty="0" smtClean="0"/>
              <a:t> online</a:t>
            </a:r>
          </a:p>
          <a:p>
            <a:pPr algn="just"/>
            <a:r>
              <a:rPr lang="en-US" dirty="0" err="1" smtClean="0"/>
              <a:t>Inserendo</a:t>
            </a:r>
            <a:r>
              <a:rPr lang="en-US" dirty="0" smtClean="0"/>
              <a:t> </a:t>
            </a:r>
            <a:r>
              <a:rPr lang="en-US" dirty="0" err="1" smtClean="0"/>
              <a:t>l’indirizzo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web,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visualizzarla</a:t>
            </a:r>
            <a:r>
              <a:rPr lang="en-US" dirty="0" smtClean="0"/>
              <a:t> </a:t>
            </a:r>
            <a:r>
              <a:rPr lang="en-US" dirty="0" err="1" smtClean="0"/>
              <a:t>sull’applicazione</a:t>
            </a:r>
            <a:r>
              <a:rPr lang="en-US" dirty="0" smtClean="0"/>
              <a:t>. </a:t>
            </a:r>
            <a:r>
              <a:rPr lang="en-US" dirty="0" err="1" smtClean="0"/>
              <a:t>Puntando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mouse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singole</a:t>
            </a:r>
            <a:r>
              <a:rPr lang="en-US" dirty="0" smtClean="0"/>
              <a:t> parole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collegamento</a:t>
            </a:r>
            <a:r>
              <a:rPr lang="en-US" dirty="0" smtClean="0"/>
              <a:t> con </a:t>
            </a:r>
            <a:r>
              <a:rPr lang="en-US" dirty="0" err="1" smtClean="0"/>
              <a:t>Multidict</a:t>
            </a:r>
            <a:r>
              <a:rPr lang="en-US" dirty="0" smtClean="0"/>
              <a:t> </a:t>
            </a:r>
            <a:r>
              <a:rPr lang="en-US" dirty="0" err="1" smtClean="0"/>
              <a:t>ottenerne</a:t>
            </a:r>
            <a:r>
              <a:rPr lang="en-US" dirty="0" smtClean="0"/>
              <a:t> la </a:t>
            </a:r>
            <a:r>
              <a:rPr lang="en-US" dirty="0" err="1" smtClean="0"/>
              <a:t>traduzione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Per </a:t>
            </a:r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Multidict</a:t>
            </a:r>
            <a:r>
              <a:rPr lang="en-US" dirty="0"/>
              <a:t>, </a:t>
            </a:r>
            <a:r>
              <a:rPr lang="en-US" dirty="0" err="1"/>
              <a:t>andare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: </a:t>
            </a:r>
            <a:r>
              <a:rPr lang="ro-RO" dirty="0">
                <a:hlinkClick r:id="rId2"/>
              </a:rPr>
              <a:t>http://multidict.net</a:t>
            </a:r>
            <a:r>
              <a:rPr lang="ro-RO" dirty="0"/>
              <a:t> e selezionare il riquadro </a:t>
            </a:r>
            <a:r>
              <a:rPr lang="ro-RO" dirty="0" smtClean="0"/>
              <a:t>Wordlink.</a:t>
            </a:r>
            <a:endParaRPr lang="en-US" dirty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hermata 06-2456824 alle 16.07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8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66759"/>
            <a:ext cx="8042276" cy="1234881"/>
          </a:xfrm>
        </p:spPr>
        <p:txBody>
          <a:bodyPr/>
          <a:lstStyle/>
          <a:p>
            <a:r>
              <a:rPr lang="en-US" dirty="0" err="1" smtClean="0"/>
              <a:t>Caricamento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web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Wordlink</a:t>
            </a:r>
            <a:endParaRPr lang="en-US" dirty="0"/>
          </a:p>
        </p:txBody>
      </p:sp>
      <p:pic>
        <p:nvPicPr>
          <p:cNvPr id="5" name="Picture 4" descr="Schermata 06-2456824 alle 16.07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5143" cy="872061"/>
          </a:xfrm>
          <a:prstGeom prst="rect">
            <a:avLst/>
          </a:prstGeom>
        </p:spPr>
      </p:pic>
      <p:pic>
        <p:nvPicPr>
          <p:cNvPr id="11" name="Content Placeholder 10" descr="Schermata 06-2456824 alle 17.52.2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1" r="-2611"/>
          <a:stretch>
            <a:fillRect/>
          </a:stretch>
        </p:blipFill>
        <p:spPr>
          <a:xfrm>
            <a:off x="378669" y="2301640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59645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72061"/>
            <a:ext cx="8042276" cy="860451"/>
          </a:xfrm>
        </p:spPr>
        <p:txBody>
          <a:bodyPr/>
          <a:lstStyle/>
          <a:p>
            <a:r>
              <a:rPr lang="en-US" dirty="0" err="1" smtClean="0"/>
              <a:t>Selezione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parola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hermata 06-2456824 alle 16.07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5143" cy="872061"/>
          </a:xfrm>
          <a:prstGeom prst="rect">
            <a:avLst/>
          </a:prstGeom>
        </p:spPr>
      </p:pic>
      <p:pic>
        <p:nvPicPr>
          <p:cNvPr id="4" name="Content Placeholder 3" descr="Schermata 06-2456824 alle 18.12.5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21" r="-32321"/>
          <a:stretch>
            <a:fillRect/>
          </a:stretch>
        </p:blipFill>
        <p:spPr>
          <a:xfrm>
            <a:off x="0" y="1887018"/>
            <a:ext cx="9293162" cy="4812208"/>
          </a:xfrm>
        </p:spPr>
      </p:pic>
    </p:spTree>
    <p:extLst>
      <p:ext uri="{BB962C8B-B14F-4D97-AF65-F5344CB8AC3E}">
        <p14:creationId xmlns:p14="http://schemas.microsoft.com/office/powerpoint/2010/main" val="348066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39750"/>
            <a:ext cx="8042276" cy="860451"/>
          </a:xfrm>
        </p:spPr>
        <p:txBody>
          <a:bodyPr/>
          <a:lstStyle/>
          <a:p>
            <a:r>
              <a:rPr lang="en-US" dirty="0" err="1" smtClean="0"/>
              <a:t>Risultato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endParaRPr lang="en-US" dirty="0"/>
          </a:p>
        </p:txBody>
      </p:sp>
      <p:pic>
        <p:nvPicPr>
          <p:cNvPr id="5" name="Picture 4" descr="Schermata 06-2456824 alle 16.07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5143" cy="872061"/>
          </a:xfrm>
          <a:prstGeom prst="rect">
            <a:avLst/>
          </a:prstGeom>
        </p:spPr>
      </p:pic>
      <p:pic>
        <p:nvPicPr>
          <p:cNvPr id="6" name="Content Placeholder 5" descr="Schermata 06-2456824 alle 18.16.2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" r="-378"/>
          <a:stretch>
            <a:fillRect/>
          </a:stretch>
        </p:blipFill>
        <p:spPr>
          <a:xfrm>
            <a:off x="549275" y="1989453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278692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22" y="832612"/>
            <a:ext cx="8042276" cy="1336956"/>
          </a:xfrm>
        </p:spPr>
        <p:txBody>
          <a:bodyPr/>
          <a:lstStyle/>
          <a:p>
            <a:r>
              <a:rPr lang="en-US" dirty="0" err="1" smtClean="0"/>
              <a:t>CLILstore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17584"/>
            <a:ext cx="8042276" cy="43434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Clilstore</a:t>
            </a:r>
            <a:r>
              <a:rPr lang="en-US" dirty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raccolta</a:t>
            </a:r>
            <a:r>
              <a:rPr lang="en-US" dirty="0" smtClean="0"/>
              <a:t> di </a:t>
            </a:r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la </a:t>
            </a:r>
            <a:r>
              <a:rPr lang="en-US" dirty="0" err="1" smtClean="0"/>
              <a:t>metodologia</a:t>
            </a:r>
            <a:r>
              <a:rPr lang="en-US" dirty="0" smtClean="0"/>
              <a:t> CLIL. </a:t>
            </a:r>
            <a:r>
              <a:rPr lang="en-US" dirty="0" err="1" smtClean="0"/>
              <a:t>L’applicazione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connessa</a:t>
            </a:r>
            <a:r>
              <a:rPr lang="en-US" dirty="0" smtClean="0"/>
              <a:t> a </a:t>
            </a:r>
            <a:r>
              <a:rPr lang="en-US" dirty="0" err="1" smtClean="0"/>
              <a:t>Wordlink</a:t>
            </a:r>
            <a:r>
              <a:rPr lang="en-US" dirty="0" smtClean="0"/>
              <a:t> e a </a:t>
            </a:r>
            <a:r>
              <a:rPr lang="en-US" dirty="0" err="1" smtClean="0"/>
              <a:t>Multidict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insegnanti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creare</a:t>
            </a:r>
            <a:r>
              <a:rPr lang="en-US" dirty="0" smtClean="0"/>
              <a:t>, </a:t>
            </a:r>
            <a:r>
              <a:rPr lang="en-US" dirty="0" err="1" smtClean="0"/>
              <a:t>salvare</a:t>
            </a:r>
            <a:r>
              <a:rPr lang="en-US" dirty="0" smtClean="0"/>
              <a:t> e </a:t>
            </a:r>
            <a:r>
              <a:rPr lang="en-US" dirty="0" err="1" smtClean="0"/>
              <a:t>organizzare</a:t>
            </a:r>
            <a:r>
              <a:rPr lang="en-US" dirty="0" smtClean="0"/>
              <a:t> </a:t>
            </a:r>
            <a:r>
              <a:rPr lang="en-US" dirty="0" err="1" smtClean="0"/>
              <a:t>unità</a:t>
            </a:r>
            <a:r>
              <a:rPr lang="en-US" dirty="0" smtClean="0"/>
              <a:t> di </a:t>
            </a:r>
            <a:r>
              <a:rPr lang="en-US" dirty="0" err="1" smtClean="0"/>
              <a:t>apprendimento</a:t>
            </a:r>
            <a:r>
              <a:rPr lang="en-US" dirty="0" smtClean="0"/>
              <a:t> </a:t>
            </a:r>
            <a:r>
              <a:rPr lang="en-US" dirty="0" err="1" smtClean="0"/>
              <a:t>multimediali</a:t>
            </a:r>
            <a:r>
              <a:rPr lang="en-US" dirty="0" smtClean="0"/>
              <a:t> (</a:t>
            </a:r>
            <a:r>
              <a:rPr lang="en-US" dirty="0" err="1" smtClean="0"/>
              <a:t>testo</a:t>
            </a:r>
            <a:r>
              <a:rPr lang="en-US" dirty="0" smtClean="0"/>
              <a:t>, </a:t>
            </a:r>
            <a:r>
              <a:rPr lang="en-US" dirty="0" err="1" smtClean="0"/>
              <a:t>immagini</a:t>
            </a:r>
            <a:r>
              <a:rPr lang="en-US" dirty="0" smtClean="0"/>
              <a:t> e video).</a:t>
            </a:r>
          </a:p>
          <a:p>
            <a:pPr algn="just"/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cercare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materiali</a:t>
            </a:r>
            <a:r>
              <a:rPr lang="en-US" dirty="0" smtClean="0"/>
              <a:t> in base al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r>
              <a:rPr lang="en-US" dirty="0" smtClean="0"/>
              <a:t> di </a:t>
            </a:r>
            <a:r>
              <a:rPr lang="en-US" dirty="0" err="1" smtClean="0"/>
              <a:t>conoscenza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lingua e in base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Per </a:t>
            </a:r>
            <a:r>
              <a:rPr lang="en-US" dirty="0" err="1"/>
              <a:t>accedere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CLILstore</a:t>
            </a:r>
            <a:r>
              <a:rPr lang="en-US" dirty="0" smtClean="0"/>
              <a:t>, </a:t>
            </a:r>
            <a:r>
              <a:rPr lang="en-US" dirty="0" err="1"/>
              <a:t>andare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pagina</a:t>
            </a:r>
            <a:r>
              <a:rPr lang="en-US" dirty="0"/>
              <a:t>: </a:t>
            </a:r>
            <a:r>
              <a:rPr lang="ro-RO" dirty="0">
                <a:hlinkClick r:id="rId2"/>
              </a:rPr>
              <a:t>http://multidict.net</a:t>
            </a:r>
            <a:r>
              <a:rPr lang="ro-RO" dirty="0"/>
              <a:t> e selezionare il riquadro </a:t>
            </a:r>
            <a:r>
              <a:rPr lang="ro-RO" dirty="0" smtClean="0"/>
              <a:t>Clilstore.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4" descr="Schermata 06-2456824 alle 18.3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72988" cy="15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74530"/>
            <a:ext cx="8042276" cy="1521287"/>
          </a:xfrm>
        </p:spPr>
        <p:txBody>
          <a:bodyPr/>
          <a:lstStyle/>
          <a:p>
            <a:r>
              <a:rPr lang="en-US" dirty="0"/>
              <a:t>ETI MALTA</a:t>
            </a:r>
          </a:p>
        </p:txBody>
      </p:sp>
      <p:pic>
        <p:nvPicPr>
          <p:cNvPr id="6" name="Content Placeholder 5" descr="IMG_03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8" r="-19978"/>
          <a:stretch>
            <a:fillRect/>
          </a:stretch>
        </p:blipFill>
        <p:spPr>
          <a:xfrm>
            <a:off x="-371753" y="1263187"/>
            <a:ext cx="5410200" cy="51562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79548" y="1651202"/>
            <a:ext cx="4405057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/>
              <a:t>L’Istituto</a:t>
            </a:r>
            <a:r>
              <a:rPr lang="en-US" dirty="0" smtClean="0"/>
              <a:t> ETI Malta -Executive Training Institute-     </a:t>
            </a:r>
            <a:r>
              <a:rPr lang="en-US" dirty="0" err="1" smtClean="0"/>
              <a:t>è</a:t>
            </a:r>
            <a:r>
              <a:rPr lang="en-US" dirty="0" smtClean="0"/>
              <a:t> un </a:t>
            </a:r>
            <a:r>
              <a:rPr lang="en-US" dirty="0" err="1" smtClean="0"/>
              <a:t>istituto</a:t>
            </a:r>
            <a:r>
              <a:rPr lang="en-US" dirty="0" smtClean="0"/>
              <a:t> </a:t>
            </a:r>
            <a:r>
              <a:rPr lang="en-US" dirty="0" err="1" smtClean="0"/>
              <a:t>specializzato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formazione</a:t>
            </a:r>
            <a:r>
              <a:rPr lang="en-US" dirty="0" smtClean="0"/>
              <a:t> </a:t>
            </a:r>
            <a:r>
              <a:rPr lang="en-US" dirty="0" err="1" smtClean="0"/>
              <a:t>linguistica</a:t>
            </a:r>
            <a:r>
              <a:rPr lang="en-US" dirty="0" smtClean="0"/>
              <a:t> per </a:t>
            </a:r>
            <a:r>
              <a:rPr lang="en-US" dirty="0" err="1" smtClean="0"/>
              <a:t>adulti</a:t>
            </a:r>
            <a:r>
              <a:rPr lang="en-US" dirty="0" smtClean="0"/>
              <a:t> e </a:t>
            </a:r>
            <a:r>
              <a:rPr lang="en-US" dirty="0" err="1" smtClean="0"/>
              <a:t>professionisti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ETI Malta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occupa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formazione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insegnanti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corsi</a:t>
            </a:r>
            <a:r>
              <a:rPr lang="en-US" dirty="0" smtClean="0"/>
              <a:t> </a:t>
            </a:r>
            <a:r>
              <a:rPr lang="en-US" dirty="0" err="1" smtClean="0"/>
              <a:t>finanziati</a:t>
            </a:r>
            <a:r>
              <a:rPr lang="en-US" dirty="0" smtClean="0"/>
              <a:t> dal Lifelong Learning </a:t>
            </a:r>
            <a:r>
              <a:rPr lang="en-US" dirty="0" err="1" smtClean="0"/>
              <a:t>Programme</a:t>
            </a:r>
            <a:r>
              <a:rPr lang="en-US" dirty="0" smtClean="0"/>
              <a:t> (LLP) e </a:t>
            </a:r>
            <a:r>
              <a:rPr lang="en-US" dirty="0" err="1" smtClean="0"/>
              <a:t>dall</a:t>
            </a:r>
            <a:r>
              <a:rPr lang="en-US" dirty="0" smtClean="0"/>
              <a:t>’ Erasmus+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035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41" y="35611"/>
            <a:ext cx="8042276" cy="1336956"/>
          </a:xfrm>
        </p:spPr>
        <p:txBody>
          <a:bodyPr/>
          <a:lstStyle/>
          <a:p>
            <a:r>
              <a:rPr lang="en-US" dirty="0" smtClean="0"/>
              <a:t>   Student page</a:t>
            </a:r>
            <a:endParaRPr lang="en-US" dirty="0"/>
          </a:p>
        </p:txBody>
      </p:sp>
      <p:pic>
        <p:nvPicPr>
          <p:cNvPr id="4" name="Picture 3" descr="Schermata 06-2456824 alle 18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11"/>
            <a:ext cx="3925633" cy="1336956"/>
          </a:xfrm>
          <a:prstGeom prst="rect">
            <a:avLst/>
          </a:prstGeom>
        </p:spPr>
      </p:pic>
      <p:pic>
        <p:nvPicPr>
          <p:cNvPr id="5" name="Picture 4" descr="Schermata 06-2456824 alle 20.20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" y="1712940"/>
            <a:ext cx="8164654" cy="48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4" y="857358"/>
            <a:ext cx="8042276" cy="823805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4000" dirty="0" smtClean="0"/>
              <a:t> Student page</a:t>
            </a:r>
            <a:br>
              <a:rPr lang="en-US" sz="4000" dirty="0" smtClean="0"/>
            </a:br>
            <a:r>
              <a:rPr lang="en-US" sz="4000" dirty="0" err="1" smtClean="0"/>
              <a:t>Visualizzazione</a:t>
            </a:r>
            <a:r>
              <a:rPr lang="en-US" sz="4000" dirty="0" smtClean="0"/>
              <a:t> </a:t>
            </a:r>
            <a:r>
              <a:rPr lang="en-US" sz="4000" dirty="0" err="1" smtClean="0"/>
              <a:t>contenuto</a:t>
            </a:r>
            <a:endParaRPr lang="en-US" sz="4000" dirty="0"/>
          </a:p>
        </p:txBody>
      </p:sp>
      <p:pic>
        <p:nvPicPr>
          <p:cNvPr id="4" name="Picture 3" descr="Schermata 06-2456824 alle 18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638" cy="1023187"/>
          </a:xfrm>
          <a:prstGeom prst="rect">
            <a:avLst/>
          </a:prstGeom>
        </p:spPr>
      </p:pic>
      <p:pic>
        <p:nvPicPr>
          <p:cNvPr id="3" name="Picture 2" descr="Schermata 06-2456824 alle 20.3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0" y="1681163"/>
            <a:ext cx="7373410" cy="50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2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4" y="857358"/>
            <a:ext cx="8042276" cy="823805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4000" dirty="0" smtClean="0"/>
              <a:t> Teacher page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4" name="Picture 3" descr="Schermata 06-2456824 alle 18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638" cy="1023187"/>
          </a:xfrm>
          <a:prstGeom prst="rect">
            <a:avLst/>
          </a:prstGeom>
        </p:spPr>
      </p:pic>
      <p:pic>
        <p:nvPicPr>
          <p:cNvPr id="6" name="Picture 5" descr="Schermata 06-2456824 alle 20.4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887"/>
            <a:ext cx="9144000" cy="55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42" y="149392"/>
            <a:ext cx="8042276" cy="1363196"/>
          </a:xfrm>
        </p:spPr>
        <p:txBody>
          <a:bodyPr/>
          <a:lstStyle/>
          <a:p>
            <a:r>
              <a:rPr lang="en-US" sz="4000" dirty="0" smtClean="0"/>
              <a:t>Teacher page </a:t>
            </a:r>
            <a:br>
              <a:rPr lang="en-US" sz="4000" dirty="0" smtClean="0"/>
            </a:br>
            <a:r>
              <a:rPr lang="en-US" sz="4000" dirty="0" err="1" smtClean="0"/>
              <a:t>Creare</a:t>
            </a:r>
            <a:r>
              <a:rPr lang="en-US" sz="4000" dirty="0" smtClean="0"/>
              <a:t> </a:t>
            </a:r>
            <a:r>
              <a:rPr lang="en-US" sz="4000" dirty="0" err="1" smtClean="0"/>
              <a:t>un’unità</a:t>
            </a:r>
            <a:endParaRPr lang="en-US" sz="4000" dirty="0"/>
          </a:p>
        </p:txBody>
      </p:sp>
      <p:pic>
        <p:nvPicPr>
          <p:cNvPr id="4" name="Picture 3" descr="Schermata 06-2456824 alle 18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638" cy="821653"/>
          </a:xfrm>
          <a:prstGeom prst="rect">
            <a:avLst/>
          </a:prstGeom>
        </p:spPr>
      </p:pic>
      <p:pic>
        <p:nvPicPr>
          <p:cNvPr id="3" name="Picture 2" descr="Schermata 06-2456824 alle 20.4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588"/>
            <a:ext cx="9144000" cy="51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07" y="0"/>
            <a:ext cx="8042276" cy="1363196"/>
          </a:xfrm>
        </p:spPr>
        <p:txBody>
          <a:bodyPr/>
          <a:lstStyle/>
          <a:p>
            <a:r>
              <a:rPr lang="en-US" sz="4000" dirty="0" smtClean="0"/>
              <a:t>Teacher page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Embed code </a:t>
            </a:r>
            <a:endParaRPr lang="en-US" sz="4000" dirty="0"/>
          </a:p>
        </p:txBody>
      </p:sp>
      <p:pic>
        <p:nvPicPr>
          <p:cNvPr id="4" name="Picture 3" descr="Schermata 06-2456824 alle 18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638" cy="821653"/>
          </a:xfrm>
          <a:prstGeom prst="rect">
            <a:avLst/>
          </a:prstGeom>
        </p:spPr>
      </p:pic>
      <p:pic>
        <p:nvPicPr>
          <p:cNvPr id="5" name="Picture 4" descr="Schermata 06-2456824 alle 20.4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7" y="1512588"/>
            <a:ext cx="7113623" cy="50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3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42" y="572928"/>
            <a:ext cx="8042276" cy="847070"/>
          </a:xfrm>
        </p:spPr>
        <p:txBody>
          <a:bodyPr/>
          <a:lstStyle/>
          <a:p>
            <a:r>
              <a:rPr lang="en-US" sz="4000" dirty="0" smtClean="0"/>
              <a:t>Teacher page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 smtClean="0"/>
              <a:t>Creare</a:t>
            </a:r>
            <a:r>
              <a:rPr lang="en-US" sz="4000" dirty="0" smtClean="0"/>
              <a:t> </a:t>
            </a:r>
            <a:r>
              <a:rPr lang="en-US" sz="4000" dirty="0" err="1" smtClean="0"/>
              <a:t>un’unità</a:t>
            </a:r>
            <a:endParaRPr lang="en-US" sz="4000" dirty="0"/>
          </a:p>
        </p:txBody>
      </p:sp>
      <p:pic>
        <p:nvPicPr>
          <p:cNvPr id="4" name="Picture 3" descr="Schermata 06-2456824 alle 18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638" cy="821653"/>
          </a:xfrm>
          <a:prstGeom prst="rect">
            <a:avLst/>
          </a:prstGeom>
        </p:spPr>
      </p:pic>
      <p:pic>
        <p:nvPicPr>
          <p:cNvPr id="3" name="Picture 2" descr="Schermata 06-2456824 alle 20.53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588"/>
            <a:ext cx="9144000" cy="46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6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42" y="149392"/>
            <a:ext cx="8042276" cy="1257377"/>
          </a:xfrm>
        </p:spPr>
        <p:txBody>
          <a:bodyPr/>
          <a:lstStyle/>
          <a:p>
            <a:r>
              <a:rPr lang="en-US" sz="4000" dirty="0" smtClean="0"/>
              <a:t>Teacher page</a:t>
            </a:r>
            <a:br>
              <a:rPr lang="en-US" sz="4000" dirty="0" smtClean="0"/>
            </a:br>
            <a:r>
              <a:rPr lang="en-US" sz="4000" dirty="0" err="1" smtClean="0"/>
              <a:t>Ricerca</a:t>
            </a:r>
            <a:r>
              <a:rPr lang="en-US" sz="4000" dirty="0" smtClean="0"/>
              <a:t> </a:t>
            </a:r>
            <a:r>
              <a:rPr lang="en-US" sz="4000" dirty="0" err="1" smtClean="0"/>
              <a:t>unità</a:t>
            </a:r>
            <a:endParaRPr lang="en-US" sz="4000" dirty="0"/>
          </a:p>
        </p:txBody>
      </p:sp>
      <p:pic>
        <p:nvPicPr>
          <p:cNvPr id="4" name="Picture 3" descr="Schermata 06-2456824 alle 18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638" cy="821653"/>
          </a:xfrm>
          <a:prstGeom prst="rect">
            <a:avLst/>
          </a:prstGeom>
        </p:spPr>
      </p:pic>
      <p:pic>
        <p:nvPicPr>
          <p:cNvPr id="6" name="Picture 5" descr="Schermata 06-2456824 alle 21.18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128"/>
            <a:ext cx="9144000" cy="41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42" y="149392"/>
            <a:ext cx="8042276" cy="1257377"/>
          </a:xfrm>
        </p:spPr>
        <p:txBody>
          <a:bodyPr/>
          <a:lstStyle/>
          <a:p>
            <a:r>
              <a:rPr lang="en-US" sz="4000" dirty="0" smtClean="0"/>
              <a:t>Teacher page</a:t>
            </a:r>
            <a:br>
              <a:rPr lang="en-US" sz="4000" dirty="0" smtClean="0"/>
            </a:br>
            <a:r>
              <a:rPr lang="en-US" sz="4000" dirty="0" err="1" smtClean="0"/>
              <a:t>Visualizzazione</a:t>
            </a:r>
            <a:r>
              <a:rPr lang="en-US" sz="4000" dirty="0" smtClean="0"/>
              <a:t> </a:t>
            </a:r>
            <a:r>
              <a:rPr lang="en-US" sz="4000" dirty="0" err="1" smtClean="0"/>
              <a:t>unità</a:t>
            </a:r>
            <a:endParaRPr lang="en-US" sz="4000" dirty="0"/>
          </a:p>
        </p:txBody>
      </p:sp>
      <p:pic>
        <p:nvPicPr>
          <p:cNvPr id="4" name="Picture 3" descr="Schermata 06-2456824 alle 18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638" cy="821653"/>
          </a:xfrm>
          <a:prstGeom prst="rect">
            <a:avLst/>
          </a:prstGeom>
        </p:spPr>
      </p:pic>
      <p:pic>
        <p:nvPicPr>
          <p:cNvPr id="3" name="Picture 2" descr="Schermata 06-2456824 alle 21.23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833"/>
            <a:ext cx="9144000" cy="48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1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107576"/>
            <a:ext cx="4591050" cy="1336956"/>
          </a:xfrm>
        </p:spPr>
        <p:txBody>
          <a:bodyPr/>
          <a:lstStyle/>
          <a:p>
            <a:r>
              <a:rPr lang="en-US" dirty="0" smtClean="0"/>
              <a:t>Hot Potatoes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76315"/>
            <a:ext cx="8042276" cy="406728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275" y="2209691"/>
            <a:ext cx="8042276" cy="4067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/>
              <a:t>Hot Potatoes </a:t>
            </a:r>
            <a:r>
              <a:rPr lang="en-US" dirty="0" err="1" smtClean="0"/>
              <a:t>è</a:t>
            </a:r>
            <a:r>
              <a:rPr lang="en-US" dirty="0" smtClean="0"/>
              <a:t> un software </a:t>
            </a:r>
            <a:r>
              <a:rPr lang="en-US" dirty="0" err="1" smtClean="0"/>
              <a:t>costituito</a:t>
            </a:r>
            <a:r>
              <a:rPr lang="en-US" dirty="0" smtClean="0"/>
              <a:t> da 5 </a:t>
            </a:r>
            <a:r>
              <a:rPr lang="en-US" dirty="0" err="1" smtClean="0"/>
              <a:t>applicazioni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consente</a:t>
            </a:r>
            <a:r>
              <a:rPr lang="en-US" dirty="0" smtClean="0"/>
              <a:t> di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 per la </a:t>
            </a:r>
            <a:r>
              <a:rPr lang="en-US" dirty="0" err="1" smtClean="0"/>
              <a:t>metodologia</a:t>
            </a:r>
            <a:r>
              <a:rPr lang="en-US" dirty="0" smtClean="0"/>
              <a:t> CLIL. </a:t>
            </a:r>
          </a:p>
          <a:p>
            <a:pPr marL="0" indent="0" algn="just">
              <a:buNone/>
            </a:pP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svolti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web, </a:t>
            </a:r>
            <a:r>
              <a:rPr lang="it-IT" dirty="0" smtClean="0"/>
              <a:t>esportando i </a:t>
            </a:r>
            <a:r>
              <a:rPr lang="it-IT" dirty="0" err="1" smtClean="0"/>
              <a:t>files</a:t>
            </a:r>
            <a:r>
              <a:rPr lang="it-IT" dirty="0" smtClean="0"/>
              <a:t> in </a:t>
            </a:r>
            <a:r>
              <a:rPr lang="en-US" dirty="0" err="1" smtClean="0"/>
              <a:t>formato</a:t>
            </a:r>
            <a:r>
              <a:rPr lang="en-US" dirty="0" smtClean="0"/>
              <a:t> html (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web per browser).</a:t>
            </a:r>
          </a:p>
          <a:p>
            <a:pPr marL="0" indent="0" algn="just">
              <a:buNone/>
            </a:pPr>
            <a:r>
              <a:rPr lang="en-US" dirty="0" smtClean="0"/>
              <a:t>Le </a:t>
            </a:r>
            <a:r>
              <a:rPr lang="en-US" dirty="0" err="1" smtClean="0"/>
              <a:t>applicazioni</a:t>
            </a:r>
            <a:r>
              <a:rPr lang="en-US" dirty="0" smtClean="0"/>
              <a:t> di Hot Potatoes </a:t>
            </a:r>
            <a:r>
              <a:rPr lang="en-US" dirty="0" err="1" smtClean="0"/>
              <a:t>sono</a:t>
            </a:r>
            <a:r>
              <a:rPr lang="en-US" dirty="0" smtClean="0"/>
              <a:t>:</a:t>
            </a:r>
          </a:p>
          <a:p>
            <a:pPr algn="just"/>
            <a:r>
              <a:rPr lang="en-US" dirty="0" err="1" smtClean="0"/>
              <a:t>JCloze</a:t>
            </a:r>
            <a:r>
              <a:rPr lang="en-US" dirty="0" smtClean="0"/>
              <a:t>: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 di </a:t>
            </a:r>
            <a:r>
              <a:rPr lang="en-US" dirty="0" err="1" smtClean="0"/>
              <a:t>riempimento</a:t>
            </a:r>
            <a:endParaRPr lang="en-US" dirty="0" smtClean="0"/>
          </a:p>
          <a:p>
            <a:pPr algn="just"/>
            <a:r>
              <a:rPr lang="en-US" dirty="0" err="1" smtClean="0"/>
              <a:t>JMatch</a:t>
            </a:r>
            <a:r>
              <a:rPr lang="en-US" dirty="0" smtClean="0"/>
              <a:t>: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 di </a:t>
            </a:r>
            <a:r>
              <a:rPr lang="en-US" dirty="0" err="1" smtClean="0"/>
              <a:t>abbinamento</a:t>
            </a:r>
            <a:r>
              <a:rPr lang="en-US" dirty="0" smtClean="0"/>
              <a:t> o </a:t>
            </a:r>
            <a:r>
              <a:rPr lang="en-US" dirty="0" err="1" smtClean="0"/>
              <a:t>riordino</a:t>
            </a:r>
            <a:endParaRPr lang="en-US" dirty="0" smtClean="0"/>
          </a:p>
          <a:p>
            <a:pPr algn="just"/>
            <a:r>
              <a:rPr lang="en-US" dirty="0" err="1" smtClean="0"/>
              <a:t>J</a:t>
            </a:r>
            <a:r>
              <a:rPr lang="en-US" dirty="0" err="1"/>
              <a:t>Q</a:t>
            </a:r>
            <a:r>
              <a:rPr lang="en-US" dirty="0" err="1" smtClean="0"/>
              <a:t>uiz</a:t>
            </a:r>
            <a:r>
              <a:rPr lang="en-US" dirty="0" smtClean="0"/>
              <a:t>: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questionari</a:t>
            </a:r>
            <a:r>
              <a:rPr lang="en-US" dirty="0" smtClean="0"/>
              <a:t> a </a:t>
            </a:r>
            <a:r>
              <a:rPr lang="en-US" dirty="0" err="1" smtClean="0"/>
              <a:t>risposta</a:t>
            </a:r>
            <a:r>
              <a:rPr lang="en-US" dirty="0" smtClean="0"/>
              <a:t> </a:t>
            </a:r>
            <a:r>
              <a:rPr lang="en-US" dirty="0" err="1" smtClean="0"/>
              <a:t>breve</a:t>
            </a:r>
            <a:r>
              <a:rPr lang="en-US" dirty="0" smtClean="0"/>
              <a:t> o a </a:t>
            </a:r>
            <a:r>
              <a:rPr lang="en-US" dirty="0" err="1" smtClean="0"/>
              <a:t>risposta</a:t>
            </a:r>
            <a:r>
              <a:rPr lang="en-US" dirty="0" smtClean="0"/>
              <a:t> </a:t>
            </a:r>
            <a:r>
              <a:rPr lang="en-US" dirty="0" err="1" smtClean="0"/>
              <a:t>multipla</a:t>
            </a:r>
            <a:endParaRPr lang="en-US" dirty="0" smtClean="0"/>
          </a:p>
          <a:p>
            <a:pPr algn="just"/>
            <a:r>
              <a:rPr lang="en-US" dirty="0" err="1" smtClean="0"/>
              <a:t>J</a:t>
            </a:r>
            <a:r>
              <a:rPr lang="en-US" dirty="0" err="1"/>
              <a:t>C</a:t>
            </a:r>
            <a:r>
              <a:rPr lang="en-US" dirty="0" err="1" smtClean="0"/>
              <a:t>ross</a:t>
            </a:r>
            <a:r>
              <a:rPr lang="en-US" dirty="0" smtClean="0"/>
              <a:t>: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cruciverba</a:t>
            </a:r>
            <a:endParaRPr lang="en-US" dirty="0" smtClean="0"/>
          </a:p>
          <a:p>
            <a:pPr algn="just"/>
            <a:r>
              <a:rPr lang="en-US" dirty="0" err="1" smtClean="0"/>
              <a:t>J</a:t>
            </a:r>
            <a:r>
              <a:rPr lang="en-US" dirty="0" err="1"/>
              <a:t>M</a:t>
            </a:r>
            <a:r>
              <a:rPr lang="en-US" dirty="0" err="1" smtClean="0"/>
              <a:t>ix</a:t>
            </a:r>
            <a:r>
              <a:rPr lang="en-US" dirty="0" smtClean="0"/>
              <a:t>: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esercizi</a:t>
            </a:r>
            <a:r>
              <a:rPr lang="en-US" dirty="0" smtClean="0"/>
              <a:t> di </a:t>
            </a:r>
            <a:r>
              <a:rPr lang="en-US" dirty="0" err="1" smtClean="0"/>
              <a:t>ricostruzione</a:t>
            </a:r>
            <a:r>
              <a:rPr lang="en-US" dirty="0" smtClean="0"/>
              <a:t> di </a:t>
            </a:r>
            <a:r>
              <a:rPr lang="en-US" dirty="0" err="1" smtClean="0"/>
              <a:t>frasi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8" name="Picture 7" descr="Schermata 06-2456824 alle 22.5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0" cy="18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4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761" y="227898"/>
            <a:ext cx="8042276" cy="1336956"/>
          </a:xfrm>
        </p:spPr>
        <p:txBody>
          <a:bodyPr/>
          <a:lstStyle/>
          <a:p>
            <a:r>
              <a:rPr lang="en-US" dirty="0" smtClean="0"/>
              <a:t>CLIL in Practice and </a:t>
            </a:r>
            <a:r>
              <a:rPr lang="en-US" dirty="0" err="1" smtClean="0"/>
              <a:t>Dictogloss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Dictogloss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tecnica</a:t>
            </a:r>
            <a:r>
              <a:rPr lang="en-US" dirty="0" smtClean="0"/>
              <a:t> </a:t>
            </a:r>
            <a:r>
              <a:rPr lang="en-US" dirty="0" err="1" smtClean="0"/>
              <a:t>d’insegnamento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lingua </a:t>
            </a:r>
            <a:r>
              <a:rPr lang="en-US" dirty="0" err="1" smtClean="0"/>
              <a:t>straniera</a:t>
            </a:r>
            <a:r>
              <a:rPr lang="en-US" dirty="0" smtClean="0"/>
              <a:t>, </a:t>
            </a:r>
            <a:r>
              <a:rPr lang="en-US" dirty="0" err="1" smtClean="0"/>
              <a:t>usata</a:t>
            </a:r>
            <a:r>
              <a:rPr lang="en-US" dirty="0" smtClean="0"/>
              <a:t> per </a:t>
            </a:r>
            <a:r>
              <a:rPr lang="en-US" dirty="0" err="1" smtClean="0"/>
              <a:t>insegnare</a:t>
            </a:r>
            <a:r>
              <a:rPr lang="en-US" dirty="0" smtClean="0"/>
              <a:t> le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grammaticali</a:t>
            </a:r>
            <a:r>
              <a:rPr lang="en-US" dirty="0" smtClean="0"/>
              <a:t>. </a:t>
            </a:r>
            <a:r>
              <a:rPr lang="en-US" dirty="0" err="1" smtClean="0"/>
              <a:t>Fasi</a:t>
            </a:r>
            <a:r>
              <a:rPr lang="en-US" dirty="0" smtClean="0"/>
              <a:t> del </a:t>
            </a:r>
            <a:r>
              <a:rPr lang="en-US" dirty="0" err="1" smtClean="0"/>
              <a:t>Dictogloss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 algn="just">
              <a:buAutoNum type="arabicParenR"/>
            </a:pPr>
            <a:r>
              <a:rPr lang="en-US" dirty="0" err="1" smtClean="0"/>
              <a:t>L’insegnante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un </a:t>
            </a:r>
            <a:r>
              <a:rPr lang="en-US" dirty="0" err="1" smtClean="0"/>
              <a:t>testo</a:t>
            </a:r>
            <a:r>
              <a:rPr lang="en-US" dirty="0" smtClean="0"/>
              <a:t> e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ascoltano</a:t>
            </a:r>
            <a:r>
              <a:rPr lang="en-US" dirty="0" smtClean="0"/>
              <a:t> la </a:t>
            </a:r>
            <a:r>
              <a:rPr lang="en-US" dirty="0" err="1" smtClean="0"/>
              <a:t>lettura</a:t>
            </a:r>
            <a:r>
              <a:rPr lang="en-US" dirty="0" smtClean="0"/>
              <a:t>.</a:t>
            </a:r>
          </a:p>
          <a:p>
            <a:pPr marL="457200" indent="-457200" algn="just">
              <a:buAutoNum type="arabicParenR"/>
            </a:pPr>
            <a:r>
              <a:rPr lang="en-US" dirty="0" err="1"/>
              <a:t>L</a:t>
            </a:r>
            <a:r>
              <a:rPr lang="en-US" dirty="0" err="1" smtClean="0"/>
              <a:t>’insegnante</a:t>
            </a:r>
            <a:r>
              <a:rPr lang="en-US" dirty="0" smtClean="0"/>
              <a:t> </a:t>
            </a:r>
            <a:r>
              <a:rPr lang="en-US" dirty="0" err="1" smtClean="0"/>
              <a:t>rilegge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testo</a:t>
            </a:r>
            <a:r>
              <a:rPr lang="en-US" dirty="0" smtClean="0"/>
              <a:t> e </a:t>
            </a:r>
            <a:r>
              <a:rPr lang="en-US" dirty="0" err="1"/>
              <a:t>g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prendono</a:t>
            </a:r>
            <a:r>
              <a:rPr lang="en-US" dirty="0" smtClean="0"/>
              <a:t> </a:t>
            </a:r>
            <a:r>
              <a:rPr lang="en-US" dirty="0" err="1" smtClean="0"/>
              <a:t>individualmente</a:t>
            </a:r>
            <a:r>
              <a:rPr lang="en-US" dirty="0" smtClean="0"/>
              <a:t> </a:t>
            </a:r>
            <a:r>
              <a:rPr lang="en-US" dirty="0" err="1" smtClean="0"/>
              <a:t>appunti</a:t>
            </a:r>
            <a:endParaRPr lang="en-US" dirty="0"/>
          </a:p>
          <a:p>
            <a:pPr marL="457200" indent="-457200" algn="just">
              <a:buAutoNum type="arabicParenR"/>
            </a:pP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in </a:t>
            </a:r>
            <a:r>
              <a:rPr lang="en-US" dirty="0" err="1" smtClean="0"/>
              <a:t>piccoli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discutono</a:t>
            </a:r>
            <a:r>
              <a:rPr lang="en-US" dirty="0" smtClean="0"/>
              <a:t> </a:t>
            </a:r>
            <a:r>
              <a:rPr lang="en-US" dirty="0" err="1" smtClean="0"/>
              <a:t>insieme</a:t>
            </a:r>
            <a:r>
              <a:rPr lang="en-US" dirty="0" smtClean="0"/>
              <a:t> per </a:t>
            </a:r>
            <a:r>
              <a:rPr lang="en-US" dirty="0" err="1" smtClean="0"/>
              <a:t>ricostruire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testo</a:t>
            </a:r>
            <a:r>
              <a:rPr lang="en-US" dirty="0" smtClean="0"/>
              <a:t>, </a:t>
            </a:r>
            <a:r>
              <a:rPr lang="en-US" dirty="0" err="1" smtClean="0"/>
              <a:t>facendo</a:t>
            </a:r>
            <a:r>
              <a:rPr lang="en-US" dirty="0" smtClean="0"/>
              <a:t> </a:t>
            </a:r>
            <a:r>
              <a:rPr lang="en-US" dirty="0" err="1" smtClean="0"/>
              <a:t>attenzione</a:t>
            </a:r>
            <a:r>
              <a:rPr lang="en-US" dirty="0" smtClean="0"/>
              <a:t> ad </a:t>
            </a:r>
            <a:r>
              <a:rPr lang="en-US" dirty="0" err="1" smtClean="0"/>
              <a:t>usare</a:t>
            </a:r>
            <a:r>
              <a:rPr lang="en-US" dirty="0" smtClean="0"/>
              <a:t> le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grammaticali</a:t>
            </a:r>
            <a:r>
              <a:rPr lang="en-US" dirty="0" smtClean="0"/>
              <a:t> </a:t>
            </a:r>
            <a:r>
              <a:rPr lang="en-US" dirty="0" err="1" smtClean="0"/>
              <a:t>corrette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979310" y="989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66" y="-6068"/>
            <a:ext cx="2484878" cy="16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CLIL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419188" cy="411481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L’apprendimento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/>
              <a:t> </a:t>
            </a:r>
            <a:r>
              <a:rPr lang="en-US" dirty="0" err="1" smtClean="0"/>
              <a:t>disciplinari</a:t>
            </a:r>
            <a:r>
              <a:rPr lang="en-US" dirty="0" smtClean="0"/>
              <a:t> e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/>
              <a:t>della</a:t>
            </a:r>
            <a:r>
              <a:rPr lang="en-US" dirty="0"/>
              <a:t> lingua </a:t>
            </a:r>
            <a:r>
              <a:rPr lang="en-US" dirty="0" err="1" smtClean="0"/>
              <a:t>straniera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attuarsi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 smtClean="0"/>
              <a:t>processo</a:t>
            </a:r>
            <a:r>
              <a:rPr lang="en-US" dirty="0"/>
              <a:t> </a:t>
            </a:r>
            <a:r>
              <a:rPr lang="en-US" dirty="0" err="1" smtClean="0"/>
              <a:t>integrato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4357686" y="1878632"/>
            <a:ext cx="4505215" cy="3836384"/>
            <a:chOff x="2357422" y="2143116"/>
            <a:chExt cx="4429156" cy="4000528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357422" y="2143116"/>
              <a:ext cx="4429156" cy="400052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2357423" y="3214686"/>
              <a:ext cx="1857387" cy="17859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4932363" y="3214686"/>
              <a:ext cx="1854215" cy="1857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357686" y="3789363"/>
              <a:ext cx="501652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/>
                <a:t>+</a:t>
              </a:r>
              <a:endParaRPr lang="ru-RU" sz="4000" dirty="0"/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500298" y="3643314"/>
              <a:ext cx="16383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</a:rPr>
                <a:t>Language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Study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5143504" y="3714752"/>
              <a:ext cx="150019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</a:rPr>
                <a:t>Subject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Study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357554" y="2214554"/>
              <a:ext cx="2520949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/>
                <a:t>Educational approach with dual focus</a:t>
              </a:r>
              <a:endParaRPr lang="ru-RU" sz="2200" dirty="0"/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348038" y="5300663"/>
              <a:ext cx="2663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Integration</a:t>
              </a:r>
              <a:endParaRPr lang="ru-RU" sz="2400" dirty="0"/>
            </a:p>
          </p:txBody>
        </p:sp>
        <p:cxnSp>
          <p:nvCxnSpPr>
            <p:cNvPr id="19" name="AutoShape 33"/>
            <p:cNvCxnSpPr>
              <a:cxnSpLocks noChangeShapeType="1"/>
              <a:stCxn id="12" idx="4"/>
              <a:endCxn id="13" idx="4"/>
            </p:cNvCxnSpPr>
            <p:nvPr/>
          </p:nvCxnSpPr>
          <p:spPr bwMode="auto">
            <a:xfrm rot="16200000" flipH="1">
              <a:off x="4537075" y="3749678"/>
              <a:ext cx="71438" cy="2573354"/>
            </a:xfrm>
            <a:prstGeom prst="curvedConnector3">
              <a:avLst>
                <a:gd name="adj1" fmla="val 159203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6920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022" y="221221"/>
            <a:ext cx="5259655" cy="1336956"/>
          </a:xfrm>
        </p:spPr>
        <p:txBody>
          <a:bodyPr/>
          <a:lstStyle/>
          <a:p>
            <a:r>
              <a:rPr lang="en-US" dirty="0" err="1" smtClean="0"/>
              <a:t>Vantaggi</a:t>
            </a:r>
            <a:r>
              <a:rPr lang="en-US" dirty="0" smtClean="0"/>
              <a:t> del </a:t>
            </a:r>
            <a:br>
              <a:rPr lang="en-US" dirty="0" smtClean="0"/>
            </a:br>
            <a:r>
              <a:rPr lang="en-US" dirty="0" err="1" smtClean="0"/>
              <a:t>Dictogloss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76316"/>
            <a:ext cx="8042276" cy="4343400"/>
          </a:xfrm>
        </p:spPr>
        <p:txBody>
          <a:bodyPr/>
          <a:lstStyle/>
          <a:p>
            <a:pPr algn="just"/>
            <a:r>
              <a:rPr lang="en-US" dirty="0" err="1" smtClean="0"/>
              <a:t>Integrazione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4 language skills: listening, reading, speaking and writing </a:t>
            </a:r>
          </a:p>
          <a:p>
            <a:pPr algn="just"/>
            <a:r>
              <a:rPr lang="en-US" dirty="0" err="1" smtClean="0"/>
              <a:t>Discussione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ontenuti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lingua </a:t>
            </a:r>
            <a:r>
              <a:rPr lang="en-US" dirty="0" err="1" smtClean="0"/>
              <a:t>straniera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Attenzione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verso le “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chiave</a:t>
            </a:r>
            <a:r>
              <a:rPr lang="en-US" dirty="0" smtClean="0"/>
              <a:t>”</a:t>
            </a:r>
          </a:p>
          <a:p>
            <a:pPr algn="just"/>
            <a:r>
              <a:rPr lang="en-US" dirty="0" err="1" smtClean="0"/>
              <a:t>Integrazione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timidi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di </a:t>
            </a:r>
            <a:r>
              <a:rPr lang="en-US" dirty="0" err="1" smtClean="0"/>
              <a:t>gruppo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8"/>
            <a:ext cx="2484878" cy="16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25274"/>
            <a:ext cx="8042276" cy="4343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Il </a:t>
            </a:r>
            <a:r>
              <a:rPr lang="en-US" dirty="0" err="1" smtClean="0">
                <a:solidFill>
                  <a:srgbClr val="000000"/>
                </a:solidFill>
              </a:rPr>
              <a:t>corso</a:t>
            </a:r>
            <a:r>
              <a:rPr lang="en-US" dirty="0" smtClean="0">
                <a:solidFill>
                  <a:srgbClr val="000000"/>
                </a:solidFill>
              </a:rPr>
              <a:t> “Practical online tools for teachers working with CLIL” </a:t>
            </a:r>
            <a:r>
              <a:rPr lang="en-US" dirty="0" err="1" smtClean="0">
                <a:solidFill>
                  <a:srgbClr val="000000"/>
                </a:solidFill>
              </a:rPr>
              <a:t>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stato</a:t>
            </a:r>
            <a:r>
              <a:rPr lang="en-US" dirty="0" smtClean="0">
                <a:solidFill>
                  <a:srgbClr val="000000"/>
                </a:solidFill>
              </a:rPr>
              <a:t> molto utile per le </a:t>
            </a:r>
            <a:r>
              <a:rPr lang="en-US" dirty="0" err="1" smtClean="0">
                <a:solidFill>
                  <a:srgbClr val="000000"/>
                </a:solidFill>
              </a:rPr>
              <a:t>seguenti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ragioni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Professionalità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docente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Utilizzo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immediato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softwares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illustrati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corso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Lezioni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incentrate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dialogo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sul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confronto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hanno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favorito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 err="1" smtClean="0">
                <a:solidFill>
                  <a:srgbClr val="000000"/>
                </a:solidFill>
              </a:rPr>
              <a:t>partecipazione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attiva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tutti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membri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della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classe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Lavoro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organizzato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dirty="0" err="1" smtClean="0">
                <a:solidFill>
                  <a:srgbClr val="000000"/>
                </a:solidFill>
              </a:rPr>
              <a:t>piccoli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gruppi</a:t>
            </a:r>
            <a:r>
              <a:rPr lang="en-US" dirty="0" smtClean="0">
                <a:solidFill>
                  <a:srgbClr val="000000"/>
                </a:solidFill>
              </a:rPr>
              <a:t> con </a:t>
            </a:r>
            <a:r>
              <a:rPr lang="en-US" dirty="0" err="1" smtClean="0">
                <a:solidFill>
                  <a:srgbClr val="000000"/>
                </a:solidFill>
              </a:rPr>
              <a:t>cambi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frequenti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degli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elementi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ciascun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gruppo</a:t>
            </a:r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Conoscenza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metodo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lavoro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dirty="0" err="1" smtClean="0">
                <a:solidFill>
                  <a:srgbClr val="000000"/>
                </a:solidFill>
              </a:rPr>
              <a:t>altri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Paesi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Spagna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Lettonia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Ambiente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internazionale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Programmi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sociali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organizzati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dall</a:t>
            </a:r>
            <a:r>
              <a:rPr lang="en-US" dirty="0">
                <a:solidFill>
                  <a:srgbClr val="000000"/>
                </a:solidFill>
              </a:rPr>
              <a:t>’ ETI per </a:t>
            </a:r>
            <a:r>
              <a:rPr lang="en-US" dirty="0" err="1">
                <a:solidFill>
                  <a:srgbClr val="000000"/>
                </a:solidFill>
              </a:rPr>
              <a:t>conoscere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territorio</a:t>
            </a:r>
            <a:r>
              <a:rPr lang="en-US" dirty="0">
                <a:solidFill>
                  <a:srgbClr val="000000"/>
                </a:solidFill>
              </a:rPr>
              <a:t> e per </a:t>
            </a:r>
            <a:r>
              <a:rPr lang="en-US" dirty="0" err="1">
                <a:solidFill>
                  <a:srgbClr val="000000"/>
                </a:solidFill>
              </a:rPr>
              <a:t>favorire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l’interazione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sociale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metodologie</a:t>
            </a:r>
            <a:r>
              <a:rPr lang="en-US" dirty="0" smtClean="0"/>
              <a:t> di </a:t>
            </a:r>
            <a:r>
              <a:rPr lang="en-US" dirty="0" err="1" smtClean="0"/>
              <a:t>insegnamento</a:t>
            </a:r>
            <a:r>
              <a:rPr lang="en-US" dirty="0" smtClean="0"/>
              <a:t> da </a:t>
            </a:r>
            <a:r>
              <a:rPr lang="en-US" dirty="0" err="1" smtClean="0"/>
              <a:t>sperimentare</a:t>
            </a:r>
            <a:r>
              <a:rPr lang="en-US" dirty="0" smtClean="0"/>
              <a:t> in aula.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52" y="51415"/>
            <a:ext cx="4592481" cy="17680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5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782" y="449510"/>
            <a:ext cx="7450417" cy="1336956"/>
          </a:xfrm>
        </p:spPr>
        <p:txBody>
          <a:bodyPr/>
          <a:lstStyle/>
          <a:p>
            <a:r>
              <a:rPr lang="en-US" dirty="0" smtClean="0"/>
              <a:t>The 4 “C” of CLIL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98039"/>
            <a:ext cx="8042276" cy="4343400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en-US" b="1" dirty="0" smtClean="0"/>
              <a:t>Content: </a:t>
            </a:r>
            <a:r>
              <a:rPr lang="it-IT" dirty="0" smtClean="0"/>
              <a:t>L’insieme dei </a:t>
            </a:r>
            <a:r>
              <a:rPr lang="it-IT" dirty="0"/>
              <a:t>contenuti disciplinari che vengono svolti in </a:t>
            </a:r>
            <a:r>
              <a:rPr lang="it-IT" dirty="0" smtClean="0"/>
              <a:t>CLIL</a:t>
            </a:r>
            <a:endParaRPr lang="en-US" dirty="0"/>
          </a:p>
          <a:p>
            <a:pPr algn="just" fontAlgn="base"/>
            <a:r>
              <a:rPr lang="en-US" b="1" dirty="0" smtClean="0"/>
              <a:t>Communication</a:t>
            </a:r>
            <a:r>
              <a:rPr lang="en-US" dirty="0" smtClean="0"/>
              <a:t>: La lingua </a:t>
            </a:r>
            <a:r>
              <a:rPr lang="en-US" dirty="0" err="1" smtClean="0"/>
              <a:t>straniera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un </a:t>
            </a:r>
            <a:r>
              <a:rPr lang="en-US" dirty="0" err="1" smtClean="0"/>
              <a:t>veicolo</a:t>
            </a:r>
            <a:r>
              <a:rPr lang="en-US" dirty="0" smtClean="0"/>
              <a:t> per </a:t>
            </a:r>
            <a:r>
              <a:rPr lang="en-US" dirty="0" err="1" smtClean="0"/>
              <a:t>imparare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disciplinari</a:t>
            </a:r>
            <a:r>
              <a:rPr lang="en-US" dirty="0" smtClean="0"/>
              <a:t> e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impara</a:t>
            </a:r>
            <a:r>
              <a:rPr lang="en-US" dirty="0" smtClean="0"/>
              <a:t> la lingua </a:t>
            </a:r>
            <a:r>
              <a:rPr lang="en-US" dirty="0" err="1" smtClean="0"/>
              <a:t>straniera</a:t>
            </a:r>
            <a:endParaRPr lang="en-US" dirty="0" smtClean="0"/>
          </a:p>
          <a:p>
            <a:pPr algn="just" fontAlgn="base"/>
            <a:r>
              <a:rPr lang="en-US" b="1" dirty="0" smtClean="0"/>
              <a:t>Cognition</a:t>
            </a:r>
            <a:r>
              <a:rPr lang="en-US" dirty="0" smtClean="0"/>
              <a:t>: </a:t>
            </a:r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CLIL è volto a sviluppare tutte le abilità cognitive, dalle più semplici, quali conoscere, comprendere ed applicare, a quelle più complesse, come analizzare, formulare ipotesi, fare previsioni, sintetizzare, </a:t>
            </a:r>
            <a:r>
              <a:rPr lang="it-IT" dirty="0" smtClean="0"/>
              <a:t>valutare</a:t>
            </a:r>
            <a:endParaRPr lang="en-US" dirty="0"/>
          </a:p>
          <a:p>
            <a:pPr algn="just" fontAlgn="base"/>
            <a:r>
              <a:rPr lang="en-US" b="1" dirty="0" smtClean="0"/>
              <a:t>Culture</a:t>
            </a:r>
            <a:r>
              <a:rPr lang="en-US" dirty="0" smtClean="0"/>
              <a:t>: </a:t>
            </a:r>
            <a:r>
              <a:rPr lang="en-US" dirty="0" err="1" smtClean="0"/>
              <a:t>Esposizione</a:t>
            </a:r>
            <a:r>
              <a:rPr lang="en-US" dirty="0" smtClean="0"/>
              <a:t> a </a:t>
            </a:r>
            <a:r>
              <a:rPr lang="en-US" dirty="0" err="1" smtClean="0"/>
              <a:t>prospettive</a:t>
            </a:r>
            <a:r>
              <a:rPr lang="en-US" dirty="0" smtClean="0"/>
              <a:t> diverse e </a:t>
            </a:r>
            <a:r>
              <a:rPr lang="en-US" dirty="0" err="1" smtClean="0"/>
              <a:t>condivise</a:t>
            </a:r>
            <a:r>
              <a:rPr lang="en-US" dirty="0" smtClean="0"/>
              <a:t> per </a:t>
            </a:r>
            <a:r>
              <a:rPr lang="en-US" dirty="0" err="1" smtClean="0"/>
              <a:t>migliorare</a:t>
            </a:r>
            <a:r>
              <a:rPr lang="en-US" dirty="0" smtClean="0"/>
              <a:t> la </a:t>
            </a:r>
            <a:r>
              <a:rPr lang="en-US" dirty="0" err="1" smtClean="0"/>
              <a:t>consapevolezza</a:t>
            </a:r>
            <a:r>
              <a:rPr lang="en-US" dirty="0" smtClean="0"/>
              <a:t> di culture </a:t>
            </a:r>
            <a:r>
              <a:rPr lang="en-US" dirty="0" err="1" smtClean="0"/>
              <a:t>differenti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8" y="0"/>
            <a:ext cx="2714302" cy="20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2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7976"/>
            <a:ext cx="10117361" cy="1336956"/>
          </a:xfrm>
        </p:spPr>
        <p:txBody>
          <a:bodyPr/>
          <a:lstStyle/>
          <a:p>
            <a:pPr algn="l"/>
            <a:r>
              <a:rPr lang="en-US" sz="4400" dirty="0" smtClean="0"/>
              <a:t>The 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“C” of CLIL: Competence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15" y="2537688"/>
            <a:ext cx="8042276" cy="43434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La </a:t>
            </a:r>
            <a:r>
              <a:rPr lang="en-US" dirty="0" err="1" smtClean="0"/>
              <a:t>competenza</a:t>
            </a:r>
            <a:r>
              <a:rPr lang="en-US" dirty="0" smtClean="0"/>
              <a:t> </a:t>
            </a:r>
            <a:r>
              <a:rPr lang="en-US" dirty="0" err="1" smtClean="0"/>
              <a:t>riguarda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 “can dos” </a:t>
            </a:r>
            <a:r>
              <a:rPr lang="en-US" dirty="0" err="1" smtClean="0"/>
              <a:t>cioè</a:t>
            </a:r>
            <a:r>
              <a:rPr lang="en-US" dirty="0" smtClean="0"/>
              <a:t>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docente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fare. </a:t>
            </a:r>
          </a:p>
          <a:p>
            <a:pPr marL="0" indent="0" algn="just">
              <a:buNone/>
            </a:pPr>
            <a:r>
              <a:rPr lang="en-US" dirty="0" smtClean="0"/>
              <a:t>Le </a:t>
            </a:r>
            <a:r>
              <a:rPr lang="en-US" dirty="0" err="1" smtClean="0"/>
              <a:t>aree</a:t>
            </a:r>
            <a:r>
              <a:rPr lang="en-US" dirty="0" smtClean="0"/>
              <a:t> di </a:t>
            </a:r>
            <a:r>
              <a:rPr lang="en-US" dirty="0" err="1" smtClean="0"/>
              <a:t>competenza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docenti</a:t>
            </a:r>
            <a:r>
              <a:rPr lang="en-US" dirty="0" smtClean="0"/>
              <a:t> CLIL </a:t>
            </a:r>
            <a:r>
              <a:rPr lang="en-US" dirty="0" err="1" smtClean="0"/>
              <a:t>sono</a:t>
            </a:r>
            <a:r>
              <a:rPr lang="en-US" dirty="0" smtClean="0"/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Attenzione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isogni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studente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Pianificazione</a:t>
            </a:r>
            <a:r>
              <a:rPr lang="en-US" dirty="0" smtClean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Interazione</a:t>
            </a:r>
            <a:endParaRPr lang="en-US" dirty="0" smtClean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7780" cy="18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2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13" y="1186559"/>
            <a:ext cx="10117361" cy="1336956"/>
          </a:xfrm>
        </p:spPr>
        <p:txBody>
          <a:bodyPr/>
          <a:lstStyle/>
          <a:p>
            <a:pPr algn="l"/>
            <a:r>
              <a:rPr lang="en-US" sz="4400" dirty="0" smtClean="0"/>
              <a:t>The 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“C” of CLIL: Competence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15" y="2689552"/>
            <a:ext cx="8042276" cy="4343400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4"/>
            </a:pPr>
            <a:r>
              <a:rPr lang="en-US" dirty="0" err="1" smtClean="0"/>
              <a:t>Valutazione</a:t>
            </a:r>
            <a:endParaRPr lang="en-US" dirty="0" smtClean="0"/>
          </a:p>
          <a:p>
            <a:pPr marL="457200" indent="-457200" algn="just">
              <a:buFont typeface="+mj-lt"/>
              <a:buAutoNum type="arabicPeriod" startAt="4"/>
            </a:pPr>
            <a:r>
              <a:rPr lang="en-US" dirty="0" err="1" smtClean="0"/>
              <a:t>Cooperazione</a:t>
            </a:r>
            <a:r>
              <a:rPr lang="en-US" dirty="0" smtClean="0"/>
              <a:t> e </a:t>
            </a:r>
            <a:r>
              <a:rPr lang="en-US" dirty="0" err="1" smtClean="0"/>
              <a:t>riflessione</a:t>
            </a:r>
            <a:endParaRPr lang="en-US" dirty="0" smtClean="0"/>
          </a:p>
          <a:p>
            <a:pPr marL="457200" indent="-457200" algn="just">
              <a:buFont typeface="+mj-lt"/>
              <a:buAutoNum type="arabicPeriod" startAt="4"/>
            </a:pPr>
            <a:r>
              <a:rPr lang="en-US" dirty="0" err="1" smtClean="0"/>
              <a:t>Contesto</a:t>
            </a:r>
            <a:r>
              <a:rPr lang="en-US" dirty="0" smtClean="0"/>
              <a:t> e </a:t>
            </a:r>
            <a:r>
              <a:rPr lang="en-US" dirty="0" err="1" smtClean="0"/>
              <a:t>cultura</a:t>
            </a:r>
            <a:endParaRPr lang="en-US" dirty="0" smtClean="0"/>
          </a:p>
          <a:p>
            <a:pPr marL="457200" indent="-457200" algn="just">
              <a:buFont typeface="+mj-lt"/>
              <a:buAutoNum type="arabicPeriod" startAt="4"/>
            </a:pPr>
            <a:r>
              <a:rPr lang="en-US" dirty="0" err="1" smtClean="0"/>
              <a:t>Multimodalità</a:t>
            </a:r>
            <a:r>
              <a:rPr lang="en-US" dirty="0" smtClean="0"/>
              <a:t> (</a:t>
            </a:r>
            <a:r>
              <a:rPr lang="it-IT" dirty="0" smtClean="0"/>
              <a:t>utilizzo dei</a:t>
            </a:r>
            <a:r>
              <a:rPr lang="en-US" dirty="0" smtClean="0"/>
              <a:t> multimedia)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disciplinari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7780" cy="18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150" y="692138"/>
            <a:ext cx="8042276" cy="1336956"/>
          </a:xfrm>
        </p:spPr>
        <p:txBody>
          <a:bodyPr/>
          <a:lstStyle/>
          <a:p>
            <a:r>
              <a:rPr lang="en-US" dirty="0" err="1" smtClean="0"/>
              <a:t>Principi</a:t>
            </a:r>
            <a:r>
              <a:rPr lang="en-US" dirty="0" smtClean="0"/>
              <a:t> base del CLIL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2207552"/>
            <a:ext cx="8042276" cy="40729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I </a:t>
            </a:r>
            <a:r>
              <a:rPr lang="en-US" sz="2800" dirty="0" err="1" smtClean="0">
                <a:latin typeface="+mj-lt"/>
              </a:rPr>
              <a:t>contenuti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determinano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linguaggio</a:t>
            </a:r>
            <a:r>
              <a:rPr lang="en-US" sz="2800" dirty="0" smtClean="0">
                <a:latin typeface="+mj-lt"/>
              </a:rPr>
              <a:t> da </a:t>
            </a:r>
            <a:r>
              <a:rPr lang="en-US" sz="2800" dirty="0" err="1" smtClean="0">
                <a:latin typeface="+mj-lt"/>
              </a:rPr>
              <a:t>imparare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mt-MT" sz="2800" dirty="0" smtClean="0">
                <a:latin typeface="+mj-lt"/>
              </a:rPr>
              <a:t>I contenuti sono illustrati in maniera semplice, con l’utilizzo di diagrammi, illustrazioni, grafici, termini evidenziati, etc</a:t>
            </a:r>
            <a:endParaRPr lang="lt-LT" sz="28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Il </a:t>
            </a:r>
            <a:r>
              <a:rPr lang="en-US" sz="2800" dirty="0" err="1" smtClean="0">
                <a:latin typeface="+mj-lt"/>
              </a:rPr>
              <a:t>linguaggio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è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utilizzato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sia</a:t>
            </a:r>
            <a:r>
              <a:rPr lang="en-US" sz="2800" dirty="0" smtClean="0">
                <a:latin typeface="+mj-lt"/>
              </a:rPr>
              <a:t> per </a:t>
            </a:r>
            <a:r>
              <a:rPr lang="en-US" sz="2800" dirty="0" err="1" smtClean="0">
                <a:latin typeface="+mj-lt"/>
              </a:rPr>
              <a:t>imparare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che</a:t>
            </a:r>
            <a:r>
              <a:rPr lang="en-US" sz="2800" dirty="0" smtClean="0">
                <a:latin typeface="+mj-lt"/>
              </a:rPr>
              <a:t> per </a:t>
            </a:r>
            <a:r>
              <a:rPr lang="en-US" sz="2800" dirty="0" err="1" smtClean="0">
                <a:latin typeface="+mj-lt"/>
              </a:rPr>
              <a:t>comunicare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“Listening, reading, speaking and writing” </a:t>
            </a:r>
            <a:r>
              <a:rPr lang="en-US" sz="2800" dirty="0" err="1" smtClean="0">
                <a:latin typeface="+mj-lt"/>
              </a:rPr>
              <a:t>devono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essere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integrati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+mj-lt"/>
              </a:rPr>
              <a:t>Stretta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cooperazione</a:t>
            </a:r>
            <a:r>
              <a:rPr lang="en-US" sz="2800" dirty="0" smtClean="0">
                <a:latin typeface="+mj-lt"/>
              </a:rPr>
              <a:t> e la </a:t>
            </a:r>
            <a:r>
              <a:rPr lang="en-US" sz="2800" dirty="0" err="1" smtClean="0">
                <a:latin typeface="+mj-lt"/>
              </a:rPr>
              <a:t>collaborazione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docenti</a:t>
            </a:r>
            <a:r>
              <a:rPr lang="en-US" sz="2800" dirty="0" smtClean="0">
                <a:latin typeface="+mj-lt"/>
              </a:rPr>
              <a:t> di lingua e di </a:t>
            </a:r>
            <a:r>
              <a:rPr lang="en-US" sz="2800" dirty="0" err="1" smtClean="0">
                <a:latin typeface="+mj-lt"/>
              </a:rPr>
              <a:t>materia</a:t>
            </a:r>
            <a:endParaRPr lang="mt-MT" sz="28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58431" cy="13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5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24" y="692138"/>
            <a:ext cx="8042276" cy="1336956"/>
          </a:xfrm>
        </p:spPr>
        <p:txBody>
          <a:bodyPr/>
          <a:lstStyle/>
          <a:p>
            <a:r>
              <a:rPr lang="en-US" dirty="0" err="1" smtClean="0"/>
              <a:t>Benefici</a:t>
            </a:r>
            <a:r>
              <a:rPr lang="en-US" dirty="0" smtClean="0"/>
              <a:t> del CLIL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72428"/>
            <a:ext cx="8042276" cy="43434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Sviluppo di competenze di lingua e di abilità di comunicazione interculturale</a:t>
            </a:r>
            <a:endParaRPr lang="mt-MT" sz="800" dirty="0"/>
          </a:p>
          <a:p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motivazione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Acquisizione</a:t>
            </a:r>
            <a:r>
              <a:rPr lang="en-US" dirty="0" smtClean="0"/>
              <a:t> di </a:t>
            </a:r>
            <a:r>
              <a:rPr lang="en-US" dirty="0" err="1" smtClean="0"/>
              <a:t>consepovolezza</a:t>
            </a:r>
            <a:r>
              <a:rPr lang="en-US" dirty="0" smtClean="0"/>
              <a:t> </a:t>
            </a:r>
            <a:r>
              <a:rPr lang="en-US" dirty="0" err="1" smtClean="0"/>
              <a:t>culturale</a:t>
            </a:r>
            <a:endParaRPr lang="en-US" sz="800" dirty="0"/>
          </a:p>
          <a:p>
            <a:r>
              <a:rPr lang="it-IT" dirty="0" smtClean="0"/>
              <a:t>Internazionalizzazione</a:t>
            </a:r>
            <a:endParaRPr lang="en-US" sz="800" dirty="0"/>
          </a:p>
          <a:p>
            <a:r>
              <a:rPr lang="it-IT" dirty="0" smtClean="0"/>
              <a:t>Preparazione utile non solo allo studio ma anche alla vita</a:t>
            </a:r>
            <a:endParaRPr lang="mt-MT" dirty="0"/>
          </a:p>
          <a:p>
            <a:r>
              <a:rPr lang="mt-MT" dirty="0" smtClean="0"/>
              <a:t>Nuovo modo di insegnare</a:t>
            </a:r>
            <a:endParaRPr lang="mt-MT" sz="800" dirty="0"/>
          </a:p>
          <a:p>
            <a:r>
              <a:rPr lang="it-IT" dirty="0" smtClean="0"/>
              <a:t>Soddisfazione personale per i docenti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58431" cy="13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2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04" y="1360616"/>
            <a:ext cx="8711396" cy="1073400"/>
          </a:xfrm>
        </p:spPr>
        <p:txBody>
          <a:bodyPr/>
          <a:lstStyle/>
          <a:p>
            <a:r>
              <a:rPr lang="en-US" sz="4400" dirty="0" err="1" smtClean="0"/>
              <a:t>Fattori</a:t>
            </a:r>
            <a:r>
              <a:rPr lang="en-US" sz="4400" dirty="0" smtClean="0"/>
              <a:t> </a:t>
            </a:r>
            <a:r>
              <a:rPr lang="en-US" sz="4400" dirty="0" err="1" smtClean="0"/>
              <a:t>che</a:t>
            </a:r>
            <a:r>
              <a:rPr lang="en-US" sz="4400" dirty="0" smtClean="0"/>
              <a:t> </a:t>
            </a:r>
            <a:r>
              <a:rPr lang="en-US" sz="4400" dirty="0" err="1" smtClean="0"/>
              <a:t>scoraggiano</a:t>
            </a:r>
            <a:r>
              <a:rPr lang="en-US" sz="4400" dirty="0"/>
              <a:t> </a:t>
            </a:r>
            <a:r>
              <a:rPr lang="en-US" sz="4400" dirty="0" smtClean="0"/>
              <a:t>la </a:t>
            </a:r>
            <a:r>
              <a:rPr lang="en-US" sz="4400" dirty="0" err="1" smtClean="0"/>
              <a:t>metodologia</a:t>
            </a:r>
            <a:r>
              <a:rPr lang="en-US" sz="4400" dirty="0" smtClean="0"/>
              <a:t> CLIL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51645"/>
            <a:ext cx="8042276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mt-MT" dirty="0" smtClean="0"/>
              <a:t>Chi deve occuparsi di CLIL: i docenti di lingua o di docenti di materia?</a:t>
            </a:r>
            <a:endParaRPr lang="lt-LT" dirty="0"/>
          </a:p>
          <a:p>
            <a:pPr>
              <a:lnSpc>
                <a:spcPct val="90000"/>
              </a:lnSpc>
            </a:pPr>
            <a:r>
              <a:rPr lang="lt-LT" dirty="0" smtClean="0"/>
              <a:t>Conoscenza insufficiente della lingua straniera o dei contenuti disciplinari</a:t>
            </a:r>
          </a:p>
          <a:p>
            <a:pPr>
              <a:lnSpc>
                <a:spcPct val="90000"/>
              </a:lnSpc>
            </a:pPr>
            <a:r>
              <a:rPr lang="lt-LT" dirty="0" smtClean="0"/>
              <a:t>Complessità della metodologia CLIL </a:t>
            </a:r>
          </a:p>
          <a:p>
            <a:pPr>
              <a:lnSpc>
                <a:spcPct val="90000"/>
              </a:lnSpc>
            </a:pPr>
            <a:r>
              <a:rPr lang="en-GB" dirty="0" err="1" smtClean="0"/>
              <a:t>Mancanza</a:t>
            </a:r>
            <a:r>
              <a:rPr lang="en-GB" dirty="0" smtClean="0"/>
              <a:t> di </a:t>
            </a:r>
            <a:r>
              <a:rPr lang="en-GB" dirty="0" err="1" smtClean="0"/>
              <a:t>risorse</a:t>
            </a:r>
            <a:endParaRPr lang="mt-M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458431" cy="10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7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564</TotalTime>
  <Words>1016</Words>
  <Application>Microsoft Macintosh PowerPoint</Application>
  <PresentationFormat>On-screen Show (4:3)</PresentationFormat>
  <Paragraphs>125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CLIL-ETI MALTA 3/3/2014 - 8/3/2014  </vt:lpstr>
      <vt:lpstr>ETI MALTA</vt:lpstr>
      <vt:lpstr>Overview of CLIL</vt:lpstr>
      <vt:lpstr>The 4 “C” of CLIL</vt:lpstr>
      <vt:lpstr>The 5th “C” of CLIL: Competence</vt:lpstr>
      <vt:lpstr>The 5th “C” of CLIL: Competence</vt:lpstr>
      <vt:lpstr>Principi base del CLIL</vt:lpstr>
      <vt:lpstr>Benefici del CLIL</vt:lpstr>
      <vt:lpstr>Fattori che scoraggiano la metodologia CLIL</vt:lpstr>
      <vt:lpstr>Fattori che scoraggiano la metodologia CLIL</vt:lpstr>
      <vt:lpstr>Strumenti utili per il CLIL</vt:lpstr>
      <vt:lpstr>Multidict and Content Language</vt:lpstr>
      <vt:lpstr> Ricerca con Multidict</vt:lpstr>
      <vt:lpstr>Selezione del dizionario</vt:lpstr>
      <vt:lpstr>Wordlink and exploiting the Internet</vt:lpstr>
      <vt:lpstr>Caricamento di una pagina web su Wordlink</vt:lpstr>
      <vt:lpstr>Selezione di una parola </vt:lpstr>
      <vt:lpstr>Risultato ricerca</vt:lpstr>
      <vt:lpstr>CLILstore</vt:lpstr>
      <vt:lpstr>   Student page</vt:lpstr>
      <vt:lpstr>   Student page Visualizzazione contenuto</vt:lpstr>
      <vt:lpstr>   Teacher page </vt:lpstr>
      <vt:lpstr>Teacher page  Creare un’unità</vt:lpstr>
      <vt:lpstr>Teacher page  Embed code </vt:lpstr>
      <vt:lpstr>Teacher page Creare un’unità</vt:lpstr>
      <vt:lpstr>Teacher page Ricerca unità</vt:lpstr>
      <vt:lpstr>Teacher page Visualizzazione unità</vt:lpstr>
      <vt:lpstr>Hot Potatoes</vt:lpstr>
      <vt:lpstr>CLIL in Practice and Dictogloss</vt:lpstr>
      <vt:lpstr>Vantaggi del  Dictogloss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CLIL-MALTA  </dc:title>
  <dc:creator>Venera Guglielmino</dc:creator>
  <cp:lastModifiedBy>Venera Guglielmino</cp:lastModifiedBy>
  <cp:revision>92</cp:revision>
  <cp:lastPrinted>2014-06-15T12:25:46Z</cp:lastPrinted>
  <dcterms:created xsi:type="dcterms:W3CDTF">2014-04-07T19:41:36Z</dcterms:created>
  <dcterms:modified xsi:type="dcterms:W3CDTF">2014-06-15T21:43:26Z</dcterms:modified>
</cp:coreProperties>
</file>